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5"/>
  </p:notesMasterIdLst>
  <p:handoutMasterIdLst>
    <p:handoutMasterId r:id="rId16"/>
  </p:handoutMasterIdLst>
  <p:sldIdLst>
    <p:sldId id="261" r:id="rId2"/>
    <p:sldId id="284" r:id="rId3"/>
    <p:sldId id="269" r:id="rId4"/>
    <p:sldId id="278" r:id="rId5"/>
    <p:sldId id="274" r:id="rId6"/>
    <p:sldId id="276" r:id="rId7"/>
    <p:sldId id="277" r:id="rId8"/>
    <p:sldId id="279" r:id="rId9"/>
    <p:sldId id="280" r:id="rId10"/>
    <p:sldId id="281" r:id="rId11"/>
    <p:sldId id="283" r:id="rId12"/>
    <p:sldId id="285" r:id="rId13"/>
    <p:sldId id="287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over, Keith" initials="HK" lastIdx="1" clrIdx="0">
    <p:extLst>
      <p:ext uri="{19B8F6BF-5375-455C-9EA6-DF929625EA0E}">
        <p15:presenceInfo xmlns:p15="http://schemas.microsoft.com/office/powerpoint/2012/main" userId="S::Keith.Hoover@courtswv.gov::4967d76d-3dd4-43c2-97dc-b17e911c35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6DE"/>
    <a:srgbClr val="79868E"/>
    <a:srgbClr val="2E5495"/>
    <a:srgbClr val="63778F"/>
    <a:srgbClr val="D4DFF1"/>
    <a:srgbClr val="F09F4E"/>
    <a:srgbClr val="F1A355"/>
    <a:srgbClr val="F3B06D"/>
    <a:srgbClr val="F5BE87"/>
    <a:srgbClr val="F5E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057" autoAdjust="0"/>
    <p:restoredTop sz="86410"/>
  </p:normalViewPr>
  <p:slideViewPr>
    <p:cSldViewPr snapToGrid="0">
      <p:cViewPr varScale="1">
        <p:scale>
          <a:sx n="71" d="100"/>
          <a:sy n="71" d="100"/>
        </p:scale>
        <p:origin x="216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220" d="100"/>
          <a:sy n="220" d="100"/>
        </p:scale>
        <p:origin x="-725" y="-626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wvsca-data\Finance\Budgets\FY%202023%20Budget\Budget%20Presentation\Slide%208%20-%20FY%202023%20Personal%20Services%20by%20Division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562138197143131E-2"/>
          <c:y val="1.9452971265085529E-2"/>
          <c:w val="0.45943901269221615"/>
          <c:h val="0.96096660484186358"/>
        </c:manualLayout>
      </c:layout>
      <c:pieChart>
        <c:varyColors val="1"/>
        <c:ser>
          <c:idx val="0"/>
          <c:order val="0"/>
          <c:spPr>
            <a:ln w="19050">
              <a:solidFill>
                <a:srgbClr val="63778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rgbClr val="63778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BE9-4896-B311-A27874C115A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rgbClr val="63778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BE9-4896-B311-A27874C115A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rgbClr val="63778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BE9-4896-B311-A27874C115A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rgbClr val="63778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BE9-4896-B311-A27874C115A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rgbClr val="63778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BE9-4896-B311-A27874C115A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rgbClr val="63778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BE9-4896-B311-A27874C115A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rgbClr val="63778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5BE9-4896-B311-A27874C115A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rgbClr val="63778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5BE9-4896-B311-A27874C115A1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rgbClr val="63778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5BE9-4896-B311-A27874C115A1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rgbClr val="63778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5BE9-4896-B311-A27874C115A1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rgbClr val="63778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5BE9-4896-B311-A27874C115A1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rgbClr val="63778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5BE9-4896-B311-A27874C115A1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rgbClr val="63778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5BE9-4896-B311-A27874C115A1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rgbClr val="63778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5BE9-4896-B311-A27874C115A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'Admin Employees - FY 2023'!$A$3:$A$16</c:f>
              <c:strCache>
                <c:ptCount val="14"/>
                <c:pt idx="0">
                  <c:v>Information Technology, 60</c:v>
                </c:pt>
                <c:pt idx="1">
                  <c:v>Finance, 10</c:v>
                </c:pt>
                <c:pt idx="2">
                  <c:v>Human Resources/Payroll, 8</c:v>
                </c:pt>
                <c:pt idx="3">
                  <c:v>Administrative Office, 7</c:v>
                </c:pt>
                <c:pt idx="4">
                  <c:v>Court Services, 7</c:v>
                </c:pt>
                <c:pt idx="5">
                  <c:v>Children/Juvenile Services, 6</c:v>
                </c:pt>
                <c:pt idx="6">
                  <c:v>Law Library, 5</c:v>
                </c:pt>
                <c:pt idx="7">
                  <c:v>Judicial Investigation Commission, 4</c:v>
                </c:pt>
                <c:pt idx="8">
                  <c:v>Administrative Counsel, 3</c:v>
                </c:pt>
                <c:pt idx="9">
                  <c:v>Court Security, 3</c:v>
                </c:pt>
                <c:pt idx="10">
                  <c:v>Grants Management, 3</c:v>
                </c:pt>
                <c:pt idx="11">
                  <c:v>Public Information Office, 3</c:v>
                </c:pt>
                <c:pt idx="12">
                  <c:v>Board of Law Examiners, 2</c:v>
                </c:pt>
                <c:pt idx="13">
                  <c:v>Mass Litigation, 2</c:v>
                </c:pt>
              </c:strCache>
            </c:strRef>
          </c:cat>
          <c:val>
            <c:numRef>
              <c:f>'Admin Employees - FY 2023'!$B$3:$B$16</c:f>
              <c:numCache>
                <c:formatCode>General</c:formatCode>
                <c:ptCount val="14"/>
                <c:pt idx="0">
                  <c:v>60</c:v>
                </c:pt>
                <c:pt idx="1">
                  <c:v>10</c:v>
                </c:pt>
                <c:pt idx="2">
                  <c:v>8</c:v>
                </c:pt>
                <c:pt idx="3">
                  <c:v>7</c:v>
                </c:pt>
                <c:pt idx="4">
                  <c:v>7</c:v>
                </c:pt>
                <c:pt idx="5">
                  <c:v>6</c:v>
                </c:pt>
                <c:pt idx="6">
                  <c:v>5</c:v>
                </c:pt>
                <c:pt idx="7">
                  <c:v>4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2</c:v>
                </c:pt>
                <c:pt idx="1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5BE9-4896-B311-A27874C115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964581158830593"/>
          <c:y val="2.446355205982622E-2"/>
          <c:w val="0.40025959333594141"/>
          <c:h val="0.95986459763099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06197226832421"/>
          <c:y val="1.0848000766109013E-2"/>
          <c:w val="0.77633389969382927"/>
          <c:h val="0.9141196147057316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5">
                <a:lumMod val="50000"/>
                <a:alpha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>
              <a:bevelT w="38100" h="57150" prst="angle"/>
            </a:sp3d>
          </c:spPr>
          <c:invertIfNegative val="0"/>
          <c:dLbls>
            <c:dLbl>
              <c:idx val="0"/>
              <c:layout>
                <c:manualLayout>
                  <c:x val="-8.2520682197525091E-2"/>
                  <c:y val="-1.75896413830248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EDF-4282-BDC6-8985D888E8CD}"/>
                </c:ext>
              </c:extLst>
            </c:dLbl>
            <c:dLbl>
              <c:idx val="1"/>
              <c:layout>
                <c:manualLayout>
                  <c:x val="-0.16047809133435864"/>
                  <c:y val="-1.50768354711639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DF-4282-BDC6-8985D888E8CD}"/>
                </c:ext>
              </c:extLst>
            </c:dLbl>
            <c:dLbl>
              <c:idx val="2"/>
              <c:layout>
                <c:manualLayout>
                  <c:x val="-0.23916883308094553"/>
                  <c:y val="-1.50768354711639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EDF-4282-BDC6-8985D888E8CD}"/>
                </c:ext>
              </c:extLst>
            </c:dLbl>
            <c:dLbl>
              <c:idx val="3"/>
              <c:layout>
                <c:manualLayout>
                  <c:x val="-0.2603902707431906"/>
                  <c:y val="-1.50768354711639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EDF-4282-BDC6-8985D888E8CD}"/>
                </c:ext>
              </c:extLst>
            </c:dLbl>
            <c:dLbl>
              <c:idx val="4"/>
              <c:layout>
                <c:manualLayout>
                  <c:x val="-0.58874754435034238"/>
                  <c:y val="-1.75896413830246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EDF-4282-BDC6-8985D888E8CD}"/>
                </c:ext>
              </c:extLst>
            </c:dLbl>
            <c:dLbl>
              <c:idx val="5"/>
              <c:layout>
                <c:manualLayout>
                  <c:x val="-0.64751580039196011"/>
                  <c:y val="-2.01024472948853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EDF-4282-BDC6-8985D888E8CD}"/>
                </c:ext>
              </c:extLst>
            </c:dLbl>
            <c:dLbl>
              <c:idx val="6"/>
              <c:layout>
                <c:manualLayout>
                  <c:x val="-0.6830007932639105"/>
                  <c:y val="-2.01024472948853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EDF-4282-BDC6-8985D888E8CD}"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0" rIns="0" bIns="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Chart!$B$39:$B$45</c:f>
              <c:strCache>
                <c:ptCount val="7"/>
                <c:pt idx="0">
                  <c:v>Intermediate
Court of Appeals</c:v>
                </c:pt>
                <c:pt idx="1">
                  <c:v>Supreme Court, 
Clerk of the Court, 
Office of Counsel</c:v>
                </c:pt>
                <c:pt idx="2">
                  <c:v>Court Administration</c:v>
                </c:pt>
                <c:pt idx="3">
                  <c:v>Family Court</c:v>
                </c:pt>
                <c:pt idx="4">
                  <c:v>Probation</c:v>
                </c:pt>
                <c:pt idx="5">
                  <c:v>Circuit Court</c:v>
                </c:pt>
                <c:pt idx="6">
                  <c:v>Magistrate Court</c:v>
                </c:pt>
              </c:strCache>
            </c:strRef>
          </c:cat>
          <c:val>
            <c:numRef>
              <c:f>Chart!$C$39:$C$45</c:f>
              <c:numCache>
                <c:formatCode>_("$"* #,##0.00_);_("$"* \(#,##0.00\);_("$"* "-"??_);_(@_)</c:formatCode>
                <c:ptCount val="7"/>
                <c:pt idx="0">
                  <c:v>3775275</c:v>
                </c:pt>
                <c:pt idx="1">
                  <c:v>7293152</c:v>
                </c:pt>
                <c:pt idx="2">
                  <c:v>10834279</c:v>
                </c:pt>
                <c:pt idx="3">
                  <c:v>11867837</c:v>
                </c:pt>
                <c:pt idx="4">
                  <c:v>26663129</c:v>
                </c:pt>
                <c:pt idx="5">
                  <c:v>29277952</c:v>
                </c:pt>
                <c:pt idx="6">
                  <c:v>30899651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EDF-4282-BDC6-8985D888E8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"/>
        <c:axId val="16921583"/>
        <c:axId val="16937391"/>
      </c:barChart>
      <c:catAx>
        <c:axId val="169215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6937391"/>
        <c:crosses val="autoZero"/>
        <c:auto val="1"/>
        <c:lblAlgn val="ctr"/>
        <c:lblOffset val="100"/>
        <c:noMultiLvlLbl val="0"/>
      </c:catAx>
      <c:valAx>
        <c:axId val="169373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accent3">
                  <a:lumMod val="40000"/>
                  <a:lumOff val="60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_);_(@_)" sourceLinked="0"/>
        <c:majorTickMark val="none"/>
        <c:minorTickMark val="none"/>
        <c:tickLblPos val="nextTo"/>
        <c:spPr>
          <a:noFill/>
          <a:ln>
            <a:solidFill>
              <a:schemeClr val="accent3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21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4821540583072035"/>
                  <c:y val="0.1532776260343362"/>
                </c:manualLayout>
              </c:layout>
              <c:spPr>
                <a:effectLst/>
              </c:spPr>
              <c:txPr>
                <a:bodyPr/>
                <a:lstStyle/>
                <a:p>
                  <a:pPr>
                    <a:defRPr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4C-442E-934B-598CCBD00E04}"/>
                </c:ext>
              </c:extLst>
            </c:dLbl>
            <c:dLbl>
              <c:idx val="1"/>
              <c:layout>
                <c:manualLayout>
                  <c:x val="-0.18542130141969773"/>
                  <c:y val="-0.14742724757111797"/>
                </c:manualLayout>
              </c:layout>
              <c:spPr/>
              <c:txPr>
                <a:bodyPr/>
                <a:lstStyle/>
                <a:p>
                  <a:pPr>
                    <a:defRPr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64C-442E-934B-598CCBD00E04}"/>
                </c:ext>
              </c:extLst>
            </c:dLbl>
            <c:dLbl>
              <c:idx val="2"/>
              <c:layout>
                <c:manualLayout>
                  <c:x val="7.9108084912057411E-2"/>
                  <c:y val="-0.23787190276362952"/>
                </c:manualLayout>
              </c:layout>
              <c:spPr/>
              <c:txPr>
                <a:bodyPr/>
                <a:lstStyle/>
                <a:p>
                  <a:pPr>
                    <a:defRPr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64C-442E-934B-598CCBD00E04}"/>
                </c:ext>
              </c:extLst>
            </c:dLbl>
            <c:dLbl>
              <c:idx val="3"/>
              <c:layout>
                <c:manualLayout>
                  <c:x val="0.19283813408144734"/>
                  <c:y val="-8.0515790350983545E-3"/>
                </c:manualLayout>
              </c:layout>
              <c:spPr/>
              <c:txPr>
                <a:bodyPr/>
                <a:lstStyle/>
                <a:p>
                  <a:pPr>
                    <a:defRPr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4C-442E-934B-598CCBD00E04}"/>
                </c:ext>
              </c:extLst>
            </c:dLbl>
            <c:dLbl>
              <c:idx val="4"/>
              <c:layout>
                <c:manualLayout>
                  <c:x val="0.1294826149517235"/>
                  <c:y val="0.13375084890503919"/>
                </c:manualLayout>
              </c:layout>
              <c:spPr/>
              <c:txPr>
                <a:bodyPr/>
                <a:lstStyle/>
                <a:p>
                  <a:pPr>
                    <a:defRPr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64C-442E-934B-598CCBD00E04}"/>
                </c:ext>
              </c:extLst>
            </c:dLbl>
            <c:dLbl>
              <c:idx val="5"/>
              <c:layout>
                <c:manualLayout>
                  <c:x val="-0.25880495543305393"/>
                  <c:y val="9.09401807325048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64C-442E-934B-598CCBD00E04}"/>
                </c:ext>
              </c:extLst>
            </c:dLbl>
            <c:dLbl>
              <c:idx val="6"/>
              <c:layout>
                <c:manualLayout>
                  <c:x val="-0.26261654380785104"/>
                  <c:y val="-1.4304683421771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391754653111801"/>
                      <c:h val="0.102878738349728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D64C-442E-934B-598CCBD00E04}"/>
                </c:ext>
              </c:extLst>
            </c:dLbl>
            <c:dLbl>
              <c:idx val="8"/>
              <c:layout>
                <c:manualLayout>
                  <c:x val="0.26176441367806724"/>
                  <c:y val="1.8280855323330542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64C-442E-934B-598CCBD00E04}"/>
                </c:ext>
              </c:extLst>
            </c:dLbl>
            <c:dLbl>
              <c:idx val="9"/>
              <c:layout>
                <c:manualLayout>
                  <c:x val="0.36370149221909825"/>
                  <c:y val="-3.3001201480713532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="1" dirty="0"/>
                      <a:t>Board of Law Examiners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D64C-442E-934B-598CCBD00E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>
                    <a:solidFill>
                      <a:sysClr val="windowText" lastClr="00000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'FY 2023'!$C$3:$I$3</c:f>
              <c:strCache>
                <c:ptCount val="7"/>
                <c:pt idx="0">
                  <c:v> Circuit Courts </c:v>
                </c:pt>
                <c:pt idx="1">
                  <c:v>  Magistrate Courts </c:v>
                </c:pt>
                <c:pt idx="2">
                  <c:v> Probation </c:v>
                </c:pt>
                <c:pt idx="3">
                  <c:v> Court Administration </c:v>
                </c:pt>
                <c:pt idx="4">
                  <c:v> Family Courts </c:v>
                </c:pt>
                <c:pt idx="5">
                  <c:v> Justices Office, Clerks Office, Office of Counsel, Workers Comp Appeals </c:v>
                </c:pt>
                <c:pt idx="6">
                  <c:v> Intermediate Court of Appeals </c:v>
                </c:pt>
              </c:strCache>
            </c:strRef>
          </c:cat>
          <c:val>
            <c:numRef>
              <c:f>'FY 2023'!$C$16:$I$16</c:f>
              <c:numCache>
                <c:formatCode>_([$$-409]* #,##0_);_([$$-409]* \(#,##0\);_([$$-409]* "-"??_);_(@_)</c:formatCode>
                <c:ptCount val="7"/>
                <c:pt idx="0">
                  <c:v>33578412</c:v>
                </c:pt>
                <c:pt idx="1">
                  <c:v>31933035</c:v>
                </c:pt>
                <c:pt idx="2">
                  <c:v>30231655</c:v>
                </c:pt>
                <c:pt idx="3">
                  <c:v>23261746</c:v>
                </c:pt>
                <c:pt idx="4">
                  <c:v>14758791</c:v>
                </c:pt>
                <c:pt idx="5">
                  <c:v>7470361</c:v>
                </c:pt>
                <c:pt idx="6">
                  <c:v>5084026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64C-442E-934B-598CCBD00E04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0.17949</cdr:x>
      <cdr:y>0.07553</cdr:y>
    </cdr:from>
    <cdr:to>
      <cdr:x>0.38206</cdr:x>
      <cdr:y>0.89808</cdr:y>
    </cdr:to>
    <cdr:grpSp>
      <cdr:nvGrpSpPr>
        <cdr:cNvPr id="11" name="Group 10">
          <a:extLst xmlns:a="http://schemas.openxmlformats.org/drawingml/2006/main">
            <a:ext uri="{FF2B5EF4-FFF2-40B4-BE49-F238E27FC236}">
              <a16:creationId xmlns:a16="http://schemas.microsoft.com/office/drawing/2014/main" id="{D3059B1B-BC96-4E08-ABFC-46EAF9DB527B}"/>
            </a:ext>
          </a:extLst>
        </cdr:cNvPr>
        <cdr:cNvGrpSpPr/>
      </cdr:nvGrpSpPr>
      <cdr:grpSpPr>
        <a:xfrm xmlns:a="http://schemas.openxmlformats.org/drawingml/2006/main">
          <a:off x="2173876" y="339070"/>
          <a:ext cx="2453407" cy="3692594"/>
          <a:chOff x="1909182" y="1033830"/>
          <a:chExt cx="2146191" cy="4157272"/>
        </a:xfrm>
      </cdr:grpSpPr>
      <cdr:sp macro="" textlink="">
        <cdr:nvSpPr>
          <cdr:cNvPr id="2" name="TextBox 1">
            <a:extLst xmlns:a="http://schemas.openxmlformats.org/drawingml/2006/main">
              <a:ext uri="{FF2B5EF4-FFF2-40B4-BE49-F238E27FC236}">
                <a16:creationId xmlns:a16="http://schemas.microsoft.com/office/drawing/2014/main" id="{8240E979-4F96-4F85-BBAE-F0BEACEFF2DC}"/>
              </a:ext>
            </a:extLst>
          </cdr:cNvPr>
          <cdr:cNvSpPr txBox="1"/>
        </cdr:nvSpPr>
        <cdr:spPr>
          <a:xfrm xmlns:a="http://schemas.openxmlformats.org/drawingml/2006/main">
            <a:off x="1927199" y="1033830"/>
            <a:ext cx="1457977" cy="19050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lIns="0" tIns="0" rIns="0" bIns="0" rtlCol="0"/>
          <a:lstStyle xmlns:a="http://schemas.openxmlformats.org/drawingml/2006/main"/>
          <a:p xmlns:a="http://schemas.openxmlformats.org/drawingml/2006/main">
            <a:r>
              <a:rPr lang="en-US" sz="1100" b="1">
                <a:solidFill>
                  <a:schemeClr val="bg1"/>
                </a:solidFill>
              </a:rPr>
              <a:t>454 Employees</a:t>
            </a:r>
          </a:p>
        </cdr:txBody>
      </cdr:sp>
      <cdr:sp macro="" textlink="">
        <cdr:nvSpPr>
          <cdr:cNvPr id="5" name="TextBox 1">
            <a:extLst xmlns:a="http://schemas.openxmlformats.org/drawingml/2006/main">
              <a:ext uri="{FF2B5EF4-FFF2-40B4-BE49-F238E27FC236}">
                <a16:creationId xmlns:a16="http://schemas.microsoft.com/office/drawing/2014/main" id="{753507AA-2939-45B1-94B3-E7B87AC1ACDD}"/>
              </a:ext>
            </a:extLst>
          </cdr:cNvPr>
          <cdr:cNvSpPr txBox="1"/>
        </cdr:nvSpPr>
        <cdr:spPr>
          <a:xfrm xmlns:a="http://schemas.openxmlformats.org/drawingml/2006/main">
            <a:off x="1928980" y="1671943"/>
            <a:ext cx="1457977" cy="190499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lIns="0" tIns="0" rIns="0" bIns="0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100" b="1">
                <a:solidFill>
                  <a:schemeClr val="bg1"/>
                </a:solidFill>
              </a:rPr>
              <a:t>309 Employees</a:t>
            </a:r>
          </a:p>
        </cdr:txBody>
      </cdr:sp>
      <cdr:sp macro="" textlink="">
        <cdr:nvSpPr>
          <cdr:cNvPr id="6" name="TextBox 1">
            <a:extLst xmlns:a="http://schemas.openxmlformats.org/drawingml/2006/main">
              <a:ext uri="{FF2B5EF4-FFF2-40B4-BE49-F238E27FC236}">
                <a16:creationId xmlns:a16="http://schemas.microsoft.com/office/drawing/2014/main" id="{95A3F96E-D653-4E62-888D-FDA1911B5B79}"/>
              </a:ext>
            </a:extLst>
          </cdr:cNvPr>
          <cdr:cNvSpPr txBox="1"/>
        </cdr:nvSpPr>
        <cdr:spPr>
          <a:xfrm xmlns:a="http://schemas.openxmlformats.org/drawingml/2006/main">
            <a:off x="1930512" y="2360770"/>
            <a:ext cx="1457977" cy="190499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lIns="0" tIns="0" rIns="0" bIns="0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100" b="1">
                <a:solidFill>
                  <a:schemeClr val="bg1"/>
                </a:solidFill>
              </a:rPr>
              <a:t>402 Employees</a:t>
            </a:r>
          </a:p>
        </cdr:txBody>
      </cdr:sp>
      <cdr:sp macro="" textlink="">
        <cdr:nvSpPr>
          <cdr:cNvPr id="7" name="TextBox 1">
            <a:extLst xmlns:a="http://schemas.openxmlformats.org/drawingml/2006/main">
              <a:ext uri="{FF2B5EF4-FFF2-40B4-BE49-F238E27FC236}">
                <a16:creationId xmlns:a16="http://schemas.microsoft.com/office/drawing/2014/main" id="{63ADC9E1-D13A-45D2-91B9-7EA3401F3BBB}"/>
              </a:ext>
            </a:extLst>
          </cdr:cNvPr>
          <cdr:cNvSpPr txBox="1"/>
        </cdr:nvSpPr>
        <cdr:spPr>
          <a:xfrm xmlns:a="http://schemas.openxmlformats.org/drawingml/2006/main">
            <a:off x="1932980" y="3039508"/>
            <a:ext cx="1457977" cy="190499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lIns="0" tIns="0" rIns="0" bIns="0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100" b="1">
                <a:solidFill>
                  <a:schemeClr val="bg1"/>
                </a:solidFill>
              </a:rPr>
              <a:t>145 Employees</a:t>
            </a:r>
          </a:p>
        </cdr:txBody>
      </cdr:sp>
      <cdr:sp macro="" textlink="">
        <cdr:nvSpPr>
          <cdr:cNvPr id="8" name="TextBox 1">
            <a:extLst xmlns:a="http://schemas.openxmlformats.org/drawingml/2006/main">
              <a:ext uri="{FF2B5EF4-FFF2-40B4-BE49-F238E27FC236}">
                <a16:creationId xmlns:a16="http://schemas.microsoft.com/office/drawing/2014/main" id="{48874690-7402-4099-86AD-077C52C6212D}"/>
              </a:ext>
            </a:extLst>
          </cdr:cNvPr>
          <cdr:cNvSpPr txBox="1"/>
        </cdr:nvSpPr>
        <cdr:spPr>
          <a:xfrm xmlns:a="http://schemas.openxmlformats.org/drawingml/2006/main">
            <a:off x="1935083" y="3706160"/>
            <a:ext cx="2120290" cy="190499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lIns="0" tIns="0" rIns="0" bIns="0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100" b="1" dirty="0">
                <a:solidFill>
                  <a:schemeClr val="bg1"/>
                </a:solidFill>
              </a:rPr>
              <a:t>161 Employees (123 + 38 grant funded)</a:t>
            </a:r>
          </a:p>
        </cdr:txBody>
      </cdr:sp>
      <cdr:sp macro="" textlink="">
        <cdr:nvSpPr>
          <cdr:cNvPr id="9" name="TextBox 1">
            <a:extLst xmlns:a="http://schemas.openxmlformats.org/drawingml/2006/main">
              <a:ext uri="{FF2B5EF4-FFF2-40B4-BE49-F238E27FC236}">
                <a16:creationId xmlns:a16="http://schemas.microsoft.com/office/drawing/2014/main" id="{2454AAD7-6AF3-4325-95B7-C1553690725E}"/>
              </a:ext>
            </a:extLst>
          </cdr:cNvPr>
          <cdr:cNvSpPr txBox="1"/>
        </cdr:nvSpPr>
        <cdr:spPr>
          <a:xfrm xmlns:a="http://schemas.openxmlformats.org/drawingml/2006/main">
            <a:off x="1909182" y="4359642"/>
            <a:ext cx="1457977" cy="190499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lIns="0" tIns="0" rIns="0" bIns="0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100" b="1" dirty="0">
                <a:solidFill>
                  <a:schemeClr val="bg1"/>
                </a:solidFill>
              </a:rPr>
              <a:t>63 Employees</a:t>
            </a:r>
          </a:p>
        </cdr:txBody>
      </cdr:sp>
      <cdr:sp macro="" textlink="">
        <cdr:nvSpPr>
          <cdr:cNvPr id="10" name="TextBox 1">
            <a:extLst xmlns:a="http://schemas.openxmlformats.org/drawingml/2006/main">
              <a:ext uri="{FF2B5EF4-FFF2-40B4-BE49-F238E27FC236}">
                <a16:creationId xmlns:a16="http://schemas.microsoft.com/office/drawing/2014/main" id="{14FA903F-59EC-423D-A0C7-2499C6661F90}"/>
              </a:ext>
            </a:extLst>
          </cdr:cNvPr>
          <cdr:cNvSpPr txBox="1"/>
        </cdr:nvSpPr>
        <cdr:spPr>
          <a:xfrm xmlns:a="http://schemas.openxmlformats.org/drawingml/2006/main">
            <a:off x="1919578" y="5000603"/>
            <a:ext cx="1457977" cy="190499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lIns="0" tIns="0" rIns="0" bIns="0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100" b="1">
                <a:solidFill>
                  <a:schemeClr val="bg1"/>
                </a:solidFill>
              </a:rPr>
              <a:t>38 Employees</a:t>
            </a:r>
          </a:p>
        </cdr:txBody>
      </cdr:sp>
    </cdr:grpSp>
  </cdr:relSizeAnchor>
  <cdr:relSizeAnchor xmlns:cdr="http://schemas.openxmlformats.org/drawingml/2006/chartDrawing">
    <cdr:from>
      <cdr:x>0.59162</cdr:x>
      <cdr:y>0.60714</cdr:y>
    </cdr:from>
    <cdr:to>
      <cdr:x>0.75274</cdr:x>
      <cdr:y>0.74376</cdr:y>
    </cdr:to>
    <cdr:grpSp>
      <cdr:nvGrpSpPr>
        <cdr:cNvPr id="14" name="Group 13">
          <a:extLst xmlns:a="http://schemas.openxmlformats.org/drawingml/2006/main">
            <a:ext uri="{FF2B5EF4-FFF2-40B4-BE49-F238E27FC236}">
              <a16:creationId xmlns:a16="http://schemas.microsoft.com/office/drawing/2014/main" id="{7C5EB56C-F2E0-41DF-8002-79EBB8E33F50}"/>
            </a:ext>
          </a:extLst>
        </cdr:cNvPr>
        <cdr:cNvGrpSpPr/>
      </cdr:nvGrpSpPr>
      <cdr:grpSpPr>
        <a:xfrm xmlns:a="http://schemas.openxmlformats.org/drawingml/2006/main">
          <a:off x="7165348" y="2725575"/>
          <a:ext cx="1951389" cy="613315"/>
          <a:chOff x="6542453" y="3369896"/>
          <a:chExt cx="1707173" cy="476250"/>
        </a:xfrm>
      </cdr:grpSpPr>
      <cdr:sp macro="" textlink="">
        <cdr:nvSpPr>
          <cdr:cNvPr id="13" name="Rectangle 12">
            <a:extLst xmlns:a="http://schemas.openxmlformats.org/drawingml/2006/main">
              <a:ext uri="{FF2B5EF4-FFF2-40B4-BE49-F238E27FC236}">
                <a16:creationId xmlns:a16="http://schemas.microsoft.com/office/drawing/2014/main" id="{063E61F3-E778-4517-91F6-BE5E9311550D}"/>
              </a:ext>
            </a:extLst>
          </cdr:cNvPr>
          <cdr:cNvSpPr/>
        </cdr:nvSpPr>
        <cdr:spPr>
          <a:xfrm xmlns:a="http://schemas.openxmlformats.org/drawingml/2006/main">
            <a:off x="6542453" y="3369896"/>
            <a:ext cx="1707173" cy="476250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accent5">
              <a:lumMod val="50000"/>
            </a:schemeClr>
          </a:solidFill>
          <a:ln xmlns:a="http://schemas.openxmlformats.org/drawingml/2006/main">
            <a:noFill/>
          </a:ln>
          <a:effectLst xmlns:a="http://schemas.openxmlformats.org/drawingml/2006/main">
            <a:outerShdw blurRad="149987" dist="250190" dir="8460000" algn="ctr">
              <a:srgbClr val="000000">
                <a:alpha val="28000"/>
              </a:srgbClr>
            </a:outerShdw>
          </a:effectLst>
          <a:scene3d xmlns:a="http://schemas.openxmlformats.org/drawingml/2006/main"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xmlns:a="http://schemas.openxmlformats.org/drawingml/2006/main" prstMaterial="metal">
            <a:bevelT w="88900" h="88900"/>
          </a:sp3d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anchor="ctr" anchorCtr="0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b="1">
                <a:solidFill>
                  <a:schemeClr val="bg1"/>
                </a:solidFill>
              </a:rPr>
              <a:t>Budget Positions: 1572</a:t>
            </a:r>
          </a:p>
        </cdr:txBody>
      </cdr: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8"/>
            <a:ext cx="3037840" cy="466726"/>
          </a:xfrm>
          <a:prstGeom prst="rect">
            <a:avLst/>
          </a:prstGeom>
        </p:spPr>
        <p:txBody>
          <a:bodyPr vert="horz" lIns="90961" tIns="45480" rIns="90961" bIns="4548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8"/>
            <a:ext cx="3037840" cy="466726"/>
          </a:xfrm>
          <a:prstGeom prst="rect">
            <a:avLst/>
          </a:prstGeom>
        </p:spPr>
        <p:txBody>
          <a:bodyPr vert="horz" lIns="90961" tIns="45480" rIns="90961" bIns="45480" rtlCol="0"/>
          <a:lstStyle>
            <a:lvl1pPr algn="r">
              <a:defRPr sz="1200"/>
            </a:lvl1pPr>
          </a:lstStyle>
          <a:p>
            <a:fld id="{76B500A5-4AA0-42B3-B256-80381BCC0313}" type="datetime1">
              <a:rPr lang="en-US" smtClean="0"/>
              <a:t>1/14/2022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84"/>
            <a:ext cx="3037840" cy="466726"/>
          </a:xfrm>
          <a:prstGeom prst="rect">
            <a:avLst/>
          </a:prstGeom>
        </p:spPr>
        <p:txBody>
          <a:bodyPr vert="horz" lIns="90961" tIns="45480" rIns="90961" bIns="4548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684"/>
            <a:ext cx="3037840" cy="466726"/>
          </a:xfrm>
          <a:prstGeom prst="rect">
            <a:avLst/>
          </a:prstGeom>
        </p:spPr>
        <p:txBody>
          <a:bodyPr vert="horz" lIns="90961" tIns="45480" rIns="90961" bIns="45480" rtlCol="0" anchor="b"/>
          <a:lstStyle>
            <a:lvl1pPr algn="r">
              <a:defRPr sz="1200"/>
            </a:lvl1pPr>
          </a:lstStyle>
          <a:p>
            <a:fld id="{26FF40C9-F718-4E97-BA8E-03D9130DD8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9495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1" y="9"/>
            <a:ext cx="3038476" cy="466726"/>
          </a:xfrm>
          <a:prstGeom prst="rect">
            <a:avLst/>
          </a:prstGeom>
        </p:spPr>
        <p:txBody>
          <a:bodyPr vert="horz" lIns="90961" tIns="45480" rIns="90961" bIns="4548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8" y="9"/>
            <a:ext cx="3038476" cy="466726"/>
          </a:xfrm>
          <a:prstGeom prst="rect">
            <a:avLst/>
          </a:prstGeom>
        </p:spPr>
        <p:txBody>
          <a:bodyPr vert="horz" lIns="90961" tIns="45480" rIns="90961" bIns="45480" rtlCol="0"/>
          <a:lstStyle>
            <a:lvl1pPr algn="r">
              <a:defRPr sz="1200"/>
            </a:lvl1pPr>
          </a:lstStyle>
          <a:p>
            <a:fld id="{3AA5175A-CC9E-43C7-A993-A17FB8D2D3DF}" type="datetime1">
              <a:rPr lang="en-US" smtClean="0"/>
              <a:t>1/14/2022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61" tIns="45480" rIns="90961" bIns="4548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8" y="4473583"/>
            <a:ext cx="5607050" cy="3660776"/>
          </a:xfrm>
          <a:prstGeom prst="rect">
            <a:avLst/>
          </a:prstGeom>
        </p:spPr>
        <p:txBody>
          <a:bodyPr vert="horz" lIns="90961" tIns="45480" rIns="90961" bIns="4548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1" y="8829685"/>
            <a:ext cx="3038476" cy="466726"/>
          </a:xfrm>
          <a:prstGeom prst="rect">
            <a:avLst/>
          </a:prstGeom>
        </p:spPr>
        <p:txBody>
          <a:bodyPr vert="horz" lIns="90961" tIns="45480" rIns="90961" bIns="4548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8" y="8829685"/>
            <a:ext cx="3038476" cy="466726"/>
          </a:xfrm>
          <a:prstGeom prst="rect">
            <a:avLst/>
          </a:prstGeom>
        </p:spPr>
        <p:txBody>
          <a:bodyPr vert="horz" lIns="90961" tIns="45480" rIns="90961" bIns="45480" rtlCol="0" anchor="b"/>
          <a:lstStyle>
            <a:lvl1pPr algn="r">
              <a:defRPr sz="1200"/>
            </a:lvl1pPr>
          </a:lstStyle>
          <a:p>
            <a:fld id="{B1855DEF-53E6-4A7A-A315-47E0D26E51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91072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0650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154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717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750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85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834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277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843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956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35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13B22-C9CE-4F69-92FC-478C5E79408C}" type="datetime1">
              <a:rPr lang="en-US" smtClean="0"/>
              <a:t>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F646E-B988-4918-8784-73D4AF4436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857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9DBE-2344-4DF6-A460-6DAA0B6527B4}" type="datetime1">
              <a:rPr lang="en-US" smtClean="0"/>
              <a:t>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F646E-B988-4918-8784-73D4AF4436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965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868F-156D-439D-B67F-389791FA0ECD}" type="datetime1">
              <a:rPr lang="en-US" smtClean="0"/>
              <a:t>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F646E-B988-4918-8784-73D4AF4436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375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3E26-7E8F-4E8C-A0C2-79687C0E5FF5}" type="datetime1">
              <a:rPr lang="en-US" smtClean="0"/>
              <a:t>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F646E-B988-4918-8784-73D4AF4436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978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1883-E0E0-482D-95C6-FCA9C352A0FB}" type="datetime1">
              <a:rPr lang="en-US" smtClean="0"/>
              <a:t>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F646E-B988-4918-8784-73D4AF4436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325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1D421-5855-4FAB-A6D4-371A5525723F}" type="datetime1">
              <a:rPr lang="en-US" smtClean="0"/>
              <a:t>1/14/2022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F646E-B988-4918-8784-73D4AF4436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013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CB71-F730-44D3-822D-70E8202376A2}" type="datetime1">
              <a:rPr lang="en-US" smtClean="0"/>
              <a:t>1/14/2022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F646E-B988-4918-8784-73D4AF4436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872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F6D3-89C8-489E-9C1E-26C857D2D960}" type="datetime1">
              <a:rPr lang="en-US" smtClean="0"/>
              <a:t>1/14/2022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F646E-B988-4918-8784-73D4AF4436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365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18DA-D275-4B87-A8C3-978A0C2478C6}" type="datetime1">
              <a:rPr lang="en-US" smtClean="0"/>
              <a:t>1/14/2022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F646E-B988-4918-8784-73D4AF4436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078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A1C2-A31C-4225-B177-513698E90158}" type="datetime1">
              <a:rPr lang="en-US" smtClean="0"/>
              <a:t>1/14/2022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F646E-B988-4918-8784-73D4AF4436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761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E8E7-D458-43BA-82F1-5605FBA7627B}" type="datetime1">
              <a:rPr lang="en-US" smtClean="0"/>
              <a:t>1/14/2022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F646E-B988-4918-8784-73D4AF4436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800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29000">
              <a:schemeClr val="accent5">
                <a:lumMod val="40000"/>
                <a:lumOff val="60000"/>
              </a:schemeClr>
            </a:gs>
            <a:gs pos="62000">
              <a:schemeClr val="accent5">
                <a:lumMod val="30000"/>
                <a:lumOff val="7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9DB1A-E338-4064-9095-1B494EBB677B}" type="datetime1">
              <a:rPr lang="en-US" smtClean="0"/>
              <a:t>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F646E-B988-4918-8784-73D4AF4436E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7F23B4-FF6D-4A36-B4C7-B5F508640CF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82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29000">
              <a:schemeClr val="accent5">
                <a:lumMod val="40000"/>
                <a:lumOff val="60000"/>
              </a:schemeClr>
            </a:gs>
            <a:gs pos="62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04BD7E-E810-4C56-9136-468A41E20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72167"/>
            <a:ext cx="12192000" cy="12858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604" y="738012"/>
            <a:ext cx="10592790" cy="676604"/>
          </a:xfrm>
        </p:spPr>
        <p:txBody>
          <a:bodyPr anchor="ctr">
            <a:no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Supreme Court of Appeals of West Virginia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Fiscal Year 2023 Budget Presentation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300" y="1828799"/>
            <a:ext cx="3901399" cy="393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396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0E88D-CA98-4A1B-9DFF-7B31D26D2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Supreme Court Fiscal Year 2023 Increase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3EB11-A339-49BC-B8C6-6818EFD44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5% more than current FY</a:t>
            </a:r>
          </a:p>
          <a:p>
            <a:r>
              <a:rPr lang="en-US" dirty="0"/>
              <a:t>Reasons:</a:t>
            </a:r>
          </a:p>
          <a:p>
            <a:pPr lvl="1"/>
            <a:r>
              <a:rPr lang="en-US" dirty="0"/>
              <a:t>Judicial pay raises enacted by the Legislature (SB 597)</a:t>
            </a:r>
          </a:p>
          <a:p>
            <a:pPr lvl="1"/>
            <a:r>
              <a:rPr lang="en-US" dirty="0"/>
              <a:t>Anticipated increase in GAL costs (W. Va. Code § 59-2-1)</a:t>
            </a:r>
          </a:p>
          <a:p>
            <a:pPr lvl="1"/>
            <a:r>
              <a:rPr lang="en-US" dirty="0"/>
              <a:t>Merit-based pay raises based on years of service and/or educational achievements</a:t>
            </a:r>
          </a:p>
          <a:p>
            <a:pPr lvl="1"/>
            <a:r>
              <a:rPr lang="en-US" dirty="0"/>
              <a:t>Creation of the Intermediate Court of Appeals (SB 275)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FA8A8A-72A5-43CB-8F3A-85149F647BAB}"/>
              </a:ext>
            </a:extLst>
          </p:cNvPr>
          <p:cNvSpPr txBox="1"/>
          <p:nvPr/>
        </p:nvSpPr>
        <p:spPr>
          <a:xfrm>
            <a:off x="4950912" y="6311900"/>
            <a:ext cx="6093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 10 OF 13</a:t>
            </a:r>
          </a:p>
        </p:txBody>
      </p:sp>
    </p:spTree>
    <p:extLst>
      <p:ext uri="{BB962C8B-B14F-4D97-AF65-F5344CB8AC3E}">
        <p14:creationId xmlns:p14="http://schemas.microsoft.com/office/powerpoint/2010/main" val="1992541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19B49-3984-4FFA-8DE7-F38F36E82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Intermediate Court of Appeals Budget Update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FF6E7-94B4-48EC-A366-9B5054E9E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Division of Regulatory and Fiscal Affairs Fiscal Note: </a:t>
            </a:r>
          </a:p>
          <a:p>
            <a:pPr lvl="1"/>
            <a:r>
              <a:rPr lang="en-US" sz="2800" dirty="0"/>
              <a:t>$5,159,564 Year 1 Costs for Supreme Court </a:t>
            </a:r>
          </a:p>
          <a:p>
            <a:r>
              <a:rPr lang="en-US" dirty="0"/>
              <a:t>FY23 Budget Request: </a:t>
            </a:r>
          </a:p>
          <a:p>
            <a:pPr lvl="1"/>
            <a:r>
              <a:rPr lang="en-US" sz="2800" dirty="0"/>
              <a:t>$5,084,026 Year 1 Costs</a:t>
            </a:r>
          </a:p>
          <a:p>
            <a:endParaRPr lang="en-US" dirty="0"/>
          </a:p>
          <a:p>
            <a:r>
              <a:rPr lang="en-US" dirty="0"/>
              <a:t>Budget Request is $75,000 less than estimate</a:t>
            </a:r>
          </a:p>
          <a:p>
            <a:r>
              <a:rPr lang="en-US" dirty="0"/>
              <a:t>No new money appropriated for FY22, but the Court absorbed those costs from existing budget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899080-D333-4A6A-B5B4-02445B2CAFD1}"/>
              </a:ext>
            </a:extLst>
          </p:cNvPr>
          <p:cNvSpPr txBox="1"/>
          <p:nvPr/>
        </p:nvSpPr>
        <p:spPr>
          <a:xfrm>
            <a:off x="4950912" y="6311900"/>
            <a:ext cx="6093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 11 OF 13</a:t>
            </a:r>
          </a:p>
        </p:txBody>
      </p:sp>
    </p:spTree>
    <p:extLst>
      <p:ext uri="{BB962C8B-B14F-4D97-AF65-F5344CB8AC3E}">
        <p14:creationId xmlns:p14="http://schemas.microsoft.com/office/powerpoint/2010/main" val="2162572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19B49-3984-4FFA-8DE7-F38F36E82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Intermediate Court of Appeals Status Update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899080-D333-4A6A-B5B4-02445B2CAFD1}"/>
              </a:ext>
            </a:extLst>
          </p:cNvPr>
          <p:cNvSpPr txBox="1"/>
          <p:nvPr/>
        </p:nvSpPr>
        <p:spPr>
          <a:xfrm>
            <a:off x="4950912" y="6311900"/>
            <a:ext cx="6093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 12 OF 13</a:t>
            </a:r>
          </a:p>
        </p:txBody>
      </p:sp>
      <p:pic>
        <p:nvPicPr>
          <p:cNvPr id="6" name="Picture 5" descr="A person wearing a suit and tie&#10;&#10;Description automatically generated with medium confidence">
            <a:extLst>
              <a:ext uri="{FF2B5EF4-FFF2-40B4-BE49-F238E27FC236}">
                <a16:creationId xmlns:a16="http://schemas.microsoft.com/office/drawing/2014/main" id="{7FB8607F-085E-4273-93CD-706373F5B9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98923"/>
            <a:ext cx="2980943" cy="3860153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  <p:pic>
        <p:nvPicPr>
          <p:cNvPr id="8" name="Picture 7" descr="A person wearing glasses and a suit&#10;&#10;Description automatically generated with medium confidence">
            <a:extLst>
              <a:ext uri="{FF2B5EF4-FFF2-40B4-BE49-F238E27FC236}">
                <a16:creationId xmlns:a16="http://schemas.microsoft.com/office/drawing/2014/main" id="{F0FB8D17-4A60-421E-BC10-4C7AF55566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185" y="1498922"/>
            <a:ext cx="3093630" cy="3860153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  <p:pic>
        <p:nvPicPr>
          <p:cNvPr id="10" name="Picture 9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55C3720E-5BE3-4D3D-A2DA-0E182FB0B3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" r="9241" b="20695"/>
          <a:stretch/>
        </p:blipFill>
        <p:spPr>
          <a:xfrm>
            <a:off x="8260170" y="1498922"/>
            <a:ext cx="3093630" cy="3860153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8715BDA-FCFA-4818-BF6A-E77B3FE95B53}"/>
              </a:ext>
            </a:extLst>
          </p:cNvPr>
          <p:cNvSpPr txBox="1"/>
          <p:nvPr/>
        </p:nvSpPr>
        <p:spPr>
          <a:xfrm>
            <a:off x="1149438" y="5386129"/>
            <a:ext cx="2358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ICA Judge Appointee 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Thomas Scarr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97E63E-BB37-414E-A960-A4164112DE8A}"/>
              </a:ext>
            </a:extLst>
          </p:cNvPr>
          <p:cNvSpPr txBox="1"/>
          <p:nvPr/>
        </p:nvSpPr>
        <p:spPr>
          <a:xfrm>
            <a:off x="4916767" y="5386129"/>
            <a:ext cx="2358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ICA Judge Appointee 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Daniel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Greear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6488F9-5203-47B0-B66F-BC42B52AE6F0}"/>
              </a:ext>
            </a:extLst>
          </p:cNvPr>
          <p:cNvSpPr txBox="1"/>
          <p:nvPr/>
        </p:nvSpPr>
        <p:spPr>
          <a:xfrm>
            <a:off x="8627752" y="5386129"/>
            <a:ext cx="2358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ICA Judge Appointee 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Donald Nickerson, Jr.</a:t>
            </a:r>
          </a:p>
        </p:txBody>
      </p:sp>
    </p:spTree>
    <p:extLst>
      <p:ext uri="{BB962C8B-B14F-4D97-AF65-F5344CB8AC3E}">
        <p14:creationId xmlns:p14="http://schemas.microsoft.com/office/powerpoint/2010/main" val="99906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29000">
              <a:schemeClr val="accent5">
                <a:lumMod val="40000"/>
                <a:lumOff val="60000"/>
              </a:schemeClr>
            </a:gs>
            <a:gs pos="62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04BD7E-E810-4C56-9136-468A41E20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72167"/>
            <a:ext cx="12192000" cy="12858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604" y="738012"/>
            <a:ext cx="10592790" cy="676604"/>
          </a:xfrm>
        </p:spPr>
        <p:txBody>
          <a:bodyPr anchor="ctr">
            <a:no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Supreme Court of Appeals of West Virginia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Fiscal Year 2023 Budget Presentation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300" y="1828799"/>
            <a:ext cx="3901399" cy="393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259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29000">
              <a:schemeClr val="accent5">
                <a:lumMod val="40000"/>
                <a:lumOff val="60000"/>
              </a:schemeClr>
            </a:gs>
            <a:gs pos="62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8A90D09-5143-499C-A92A-3A1DAA351656}"/>
              </a:ext>
            </a:extLst>
          </p:cNvPr>
          <p:cNvCxnSpPr>
            <a:cxnSpLocks/>
          </p:cNvCxnSpPr>
          <p:nvPr/>
        </p:nvCxnSpPr>
        <p:spPr>
          <a:xfrm flipV="1">
            <a:off x="7682677" y="1047730"/>
            <a:ext cx="894645" cy="133473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42571492-FE56-42B1-B054-EC109F803AFC}"/>
              </a:ext>
            </a:extLst>
          </p:cNvPr>
          <p:cNvCxnSpPr>
            <a:cxnSpLocks/>
          </p:cNvCxnSpPr>
          <p:nvPr/>
        </p:nvCxnSpPr>
        <p:spPr>
          <a:xfrm>
            <a:off x="5535376" y="4382874"/>
            <a:ext cx="3489871" cy="753932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ABA99E05-94B3-4A17-938B-382FBBCB24C4}"/>
              </a:ext>
            </a:extLst>
          </p:cNvPr>
          <p:cNvCxnSpPr>
            <a:cxnSpLocks/>
          </p:cNvCxnSpPr>
          <p:nvPr/>
        </p:nvCxnSpPr>
        <p:spPr>
          <a:xfrm>
            <a:off x="2313002" y="2131953"/>
            <a:ext cx="1075452" cy="266824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17BDD89D-7EC1-4F09-80AA-14F35CAA5958}"/>
              </a:ext>
            </a:extLst>
          </p:cNvPr>
          <p:cNvCxnSpPr>
            <a:cxnSpLocks/>
          </p:cNvCxnSpPr>
          <p:nvPr/>
        </p:nvCxnSpPr>
        <p:spPr>
          <a:xfrm>
            <a:off x="2667200" y="1970581"/>
            <a:ext cx="3961880" cy="1883524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471638" y="289644"/>
            <a:ext cx="11203806" cy="3850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53192" y="6345625"/>
            <a:ext cx="1760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 2 OF 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660A90-A9FA-4E7D-A38C-A5A745F73EB7}"/>
              </a:ext>
            </a:extLst>
          </p:cNvPr>
          <p:cNvSpPr txBox="1"/>
          <p:nvPr/>
        </p:nvSpPr>
        <p:spPr>
          <a:xfrm>
            <a:off x="4705081" y="382057"/>
            <a:ext cx="2740495" cy="92333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Supreme Court of Appeals </a:t>
            </a:r>
          </a:p>
          <a:p>
            <a:pPr algn="ctr"/>
            <a:r>
              <a:rPr lang="en-US" b="1" dirty="0"/>
              <a:t>(“SCA”)</a:t>
            </a:r>
          </a:p>
          <a:p>
            <a:pPr algn="ctr"/>
            <a:r>
              <a:rPr lang="en-US" i="1" dirty="0"/>
              <a:t>5 Justices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B26D49-C8CF-48C6-B451-F8ED29B25B50}"/>
              </a:ext>
            </a:extLst>
          </p:cNvPr>
          <p:cNvSpPr txBox="1"/>
          <p:nvPr/>
        </p:nvSpPr>
        <p:spPr>
          <a:xfrm>
            <a:off x="4530635" y="2242472"/>
            <a:ext cx="3130730" cy="92333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Intermediate Court of Appeals </a:t>
            </a:r>
          </a:p>
          <a:p>
            <a:pPr algn="ctr"/>
            <a:r>
              <a:rPr lang="en-US" b="1" dirty="0"/>
              <a:t>(“ICA”)</a:t>
            </a:r>
          </a:p>
          <a:p>
            <a:pPr algn="ctr"/>
            <a:r>
              <a:rPr lang="en-US" i="1" dirty="0"/>
              <a:t>3 Judges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2415DF-DECF-4EDA-AC7A-BBE13BCDD75B}"/>
              </a:ext>
            </a:extLst>
          </p:cNvPr>
          <p:cNvSpPr txBox="1"/>
          <p:nvPr/>
        </p:nvSpPr>
        <p:spPr>
          <a:xfrm>
            <a:off x="3403061" y="3575634"/>
            <a:ext cx="2132315" cy="92333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Circuit Court</a:t>
            </a:r>
          </a:p>
          <a:p>
            <a:pPr algn="ctr"/>
            <a:r>
              <a:rPr lang="en-US" i="1" dirty="0"/>
              <a:t>75 Judges</a:t>
            </a:r>
          </a:p>
          <a:p>
            <a:pPr algn="ctr"/>
            <a:r>
              <a:rPr lang="en-US" i="1" dirty="0"/>
              <a:t>31 Circuits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9BBA6F-E688-45DC-A600-3B02C1B7036D}"/>
              </a:ext>
            </a:extLst>
          </p:cNvPr>
          <p:cNvSpPr txBox="1"/>
          <p:nvPr/>
        </p:nvSpPr>
        <p:spPr>
          <a:xfrm>
            <a:off x="6656626" y="3575634"/>
            <a:ext cx="2132315" cy="92333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Family Court</a:t>
            </a:r>
          </a:p>
          <a:p>
            <a:pPr algn="ctr"/>
            <a:r>
              <a:rPr lang="en-US" i="1" dirty="0"/>
              <a:t>47 Judges</a:t>
            </a:r>
          </a:p>
          <a:p>
            <a:pPr algn="ctr"/>
            <a:r>
              <a:rPr lang="en-US" i="1" dirty="0"/>
              <a:t>27 Family Ct. Circuits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6114F8-FB7A-4155-AA9D-280524CE04D2}"/>
              </a:ext>
            </a:extLst>
          </p:cNvPr>
          <p:cNvSpPr txBox="1"/>
          <p:nvPr/>
        </p:nvSpPr>
        <p:spPr>
          <a:xfrm>
            <a:off x="3403062" y="4879490"/>
            <a:ext cx="2132315" cy="92333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Magistrate Court</a:t>
            </a:r>
          </a:p>
          <a:p>
            <a:pPr algn="ctr"/>
            <a:r>
              <a:rPr lang="en-US" i="1" dirty="0"/>
              <a:t>158 Magistrates</a:t>
            </a:r>
          </a:p>
          <a:p>
            <a:pPr algn="ctr"/>
            <a:r>
              <a:rPr lang="en-US" i="1" dirty="0"/>
              <a:t>55 Counties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C74082-C0BE-4ABD-9B96-A77D0F751596}"/>
              </a:ext>
            </a:extLst>
          </p:cNvPr>
          <p:cNvSpPr txBox="1"/>
          <p:nvPr/>
        </p:nvSpPr>
        <p:spPr>
          <a:xfrm>
            <a:off x="8275104" y="627762"/>
            <a:ext cx="1665841" cy="36933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Office the Clerk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64FF32-0F61-46AE-9A25-CF85E58B9782}"/>
              </a:ext>
            </a:extLst>
          </p:cNvPr>
          <p:cNvSpPr txBox="1"/>
          <p:nvPr/>
        </p:nvSpPr>
        <p:spPr>
          <a:xfrm>
            <a:off x="1374717" y="667859"/>
            <a:ext cx="2236510" cy="36933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SCA Office of Counsel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AB400A-3A3F-43B8-95A6-F34E8FAB99E1}"/>
              </a:ext>
            </a:extLst>
          </p:cNvPr>
          <p:cNvSpPr txBox="1"/>
          <p:nvPr/>
        </p:nvSpPr>
        <p:spPr>
          <a:xfrm>
            <a:off x="467636" y="1484686"/>
            <a:ext cx="2210221" cy="64633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Administrative Office</a:t>
            </a:r>
          </a:p>
          <a:p>
            <a:pPr algn="ctr"/>
            <a:r>
              <a:rPr lang="en-US" i="1" dirty="0"/>
              <a:t>12 Divisions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36A2AB-3ABF-48C6-922B-2727AAD14C2C}"/>
              </a:ext>
            </a:extLst>
          </p:cNvPr>
          <p:cNvSpPr txBox="1"/>
          <p:nvPr/>
        </p:nvSpPr>
        <p:spPr>
          <a:xfrm>
            <a:off x="9253192" y="2402143"/>
            <a:ext cx="2188421" cy="36933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ICA Office of Counsel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AC95704-1AD6-41E3-A25B-D6D1ECBBCFD9}"/>
              </a:ext>
            </a:extLst>
          </p:cNvPr>
          <p:cNvCxnSpPr>
            <a:stCxn id="11" idx="0"/>
            <a:endCxn id="9" idx="2"/>
          </p:cNvCxnSpPr>
          <p:nvPr/>
        </p:nvCxnSpPr>
        <p:spPr>
          <a:xfrm flipH="1" flipV="1">
            <a:off x="4469219" y="4498964"/>
            <a:ext cx="1" cy="3805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D760027-6BAD-496C-9487-96ADF560965D}"/>
              </a:ext>
            </a:extLst>
          </p:cNvPr>
          <p:cNvCxnSpPr/>
          <p:nvPr/>
        </p:nvCxnSpPr>
        <p:spPr>
          <a:xfrm flipH="1" flipV="1">
            <a:off x="4870677" y="3165802"/>
            <a:ext cx="1" cy="3805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A9E612C-A32A-4B25-9C7B-A6564488B9F3}"/>
              </a:ext>
            </a:extLst>
          </p:cNvPr>
          <p:cNvCxnSpPr/>
          <p:nvPr/>
        </p:nvCxnSpPr>
        <p:spPr>
          <a:xfrm flipH="1" flipV="1">
            <a:off x="7280310" y="3162430"/>
            <a:ext cx="1" cy="3805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D166BAA-4501-4018-BE8F-BF7C1A43A37F}"/>
              </a:ext>
            </a:extLst>
          </p:cNvPr>
          <p:cNvCxnSpPr>
            <a:cxnSpLocks/>
            <a:endCxn id="5" idx="2"/>
          </p:cNvCxnSpPr>
          <p:nvPr/>
        </p:nvCxnSpPr>
        <p:spPr>
          <a:xfrm flipV="1">
            <a:off x="6073542" y="1305387"/>
            <a:ext cx="1787" cy="9443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8B31D59-9FC5-40C8-9DF1-ED4236234451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5535377" y="5341155"/>
            <a:ext cx="2187406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8065561-FFFC-4725-91EB-3CEC151F0BB6}"/>
              </a:ext>
            </a:extLst>
          </p:cNvPr>
          <p:cNvCxnSpPr>
            <a:cxnSpLocks/>
            <a:endCxn id="10" idx="2"/>
          </p:cNvCxnSpPr>
          <p:nvPr/>
        </p:nvCxnSpPr>
        <p:spPr>
          <a:xfrm flipH="1" flipV="1">
            <a:off x="7722784" y="4498964"/>
            <a:ext cx="2" cy="84219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0DAC794-9B19-4715-A77A-879A1AE7B51B}"/>
              </a:ext>
            </a:extLst>
          </p:cNvPr>
          <p:cNvCxnSpPr>
            <a:cxnSpLocks/>
            <a:stCxn id="10" idx="1"/>
            <a:endCxn id="9" idx="3"/>
          </p:cNvCxnSpPr>
          <p:nvPr/>
        </p:nvCxnSpPr>
        <p:spPr>
          <a:xfrm flipH="1">
            <a:off x="5535376" y="4037299"/>
            <a:ext cx="1121250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EF5ADF2-E7CB-4DFF-AB16-4B1EB3CF346A}"/>
              </a:ext>
            </a:extLst>
          </p:cNvPr>
          <p:cNvCxnSpPr>
            <a:cxnSpLocks/>
          </p:cNvCxnSpPr>
          <p:nvPr/>
        </p:nvCxnSpPr>
        <p:spPr>
          <a:xfrm flipV="1">
            <a:off x="2677857" y="1297305"/>
            <a:ext cx="1970283" cy="33894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6182AE0-3494-4A4F-B17B-57E3A8EC5379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7466834" y="812428"/>
            <a:ext cx="80827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B861F42-94AB-476A-A933-37B35E61CC60}"/>
              </a:ext>
            </a:extLst>
          </p:cNvPr>
          <p:cNvCxnSpPr>
            <a:cxnSpLocks/>
          </p:cNvCxnSpPr>
          <p:nvPr/>
        </p:nvCxnSpPr>
        <p:spPr>
          <a:xfrm>
            <a:off x="7722783" y="2586809"/>
            <a:ext cx="1591827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DAF25E0E-D282-4C0C-90C3-DC082A8E1737}"/>
              </a:ext>
            </a:extLst>
          </p:cNvPr>
          <p:cNvSpPr txBox="1"/>
          <p:nvPr/>
        </p:nvSpPr>
        <p:spPr>
          <a:xfrm>
            <a:off x="5984005" y="5062684"/>
            <a:ext cx="13452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>
                <a:solidFill>
                  <a:schemeClr val="accent6">
                    <a:lumMod val="75000"/>
                  </a:schemeClr>
                </a:solidFill>
              </a:rPr>
              <a:t>DV Proceedings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3400D11-D083-491C-BA50-CE5CCD364CAD}"/>
              </a:ext>
            </a:extLst>
          </p:cNvPr>
          <p:cNvSpPr txBox="1"/>
          <p:nvPr/>
        </p:nvSpPr>
        <p:spPr>
          <a:xfrm>
            <a:off x="1008386" y="3100681"/>
            <a:ext cx="1128707" cy="36933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Probation</a:t>
            </a:r>
            <a:endParaRPr lang="en-US" i="1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4432294-67CB-4A7B-9CA5-FC0BD2E40D87}"/>
              </a:ext>
            </a:extLst>
          </p:cNvPr>
          <p:cNvSpPr txBox="1"/>
          <p:nvPr/>
        </p:nvSpPr>
        <p:spPr>
          <a:xfrm>
            <a:off x="326272" y="3828876"/>
            <a:ext cx="2492937" cy="110799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Treatment Courts</a:t>
            </a:r>
          </a:p>
          <a:p>
            <a:pPr algn="ctr"/>
            <a:r>
              <a:rPr lang="en-US" sz="1600" i="1" dirty="0"/>
              <a:t>Family Treatment Court</a:t>
            </a:r>
          </a:p>
          <a:p>
            <a:pPr algn="ctr"/>
            <a:r>
              <a:rPr lang="en-US" sz="1600" i="1" dirty="0"/>
              <a:t>Adult &amp; Juv. Drug Court</a:t>
            </a:r>
          </a:p>
          <a:p>
            <a:pPr algn="ctr"/>
            <a:r>
              <a:rPr lang="en-US" sz="1600" i="1" dirty="0"/>
              <a:t>Veterans Treatment Court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4A310D7-F771-4627-A32C-41F10AE57AD7}"/>
              </a:ext>
            </a:extLst>
          </p:cNvPr>
          <p:cNvCxnSpPr>
            <a:cxnSpLocks/>
          </p:cNvCxnSpPr>
          <p:nvPr/>
        </p:nvCxnSpPr>
        <p:spPr>
          <a:xfrm flipV="1">
            <a:off x="1572739" y="2160445"/>
            <a:ext cx="0" cy="915264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7616FA2-D943-423A-BF21-DA710F0C2788}"/>
              </a:ext>
            </a:extLst>
          </p:cNvPr>
          <p:cNvCxnSpPr>
            <a:cxnSpLocks/>
            <a:stCxn id="59" idx="3"/>
          </p:cNvCxnSpPr>
          <p:nvPr/>
        </p:nvCxnSpPr>
        <p:spPr>
          <a:xfrm>
            <a:off x="2137093" y="3285347"/>
            <a:ext cx="1265968" cy="30946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B233A97-F4E2-4830-B914-9EFC7ACECB33}"/>
              </a:ext>
            </a:extLst>
          </p:cNvPr>
          <p:cNvCxnSpPr>
            <a:cxnSpLocks/>
          </p:cNvCxnSpPr>
          <p:nvPr/>
        </p:nvCxnSpPr>
        <p:spPr>
          <a:xfrm>
            <a:off x="2819209" y="4386827"/>
            <a:ext cx="583852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B8DB459D-68E4-4D06-A3AC-053524DBDA70}"/>
              </a:ext>
            </a:extLst>
          </p:cNvPr>
          <p:cNvCxnSpPr>
            <a:cxnSpLocks/>
          </p:cNvCxnSpPr>
          <p:nvPr/>
        </p:nvCxnSpPr>
        <p:spPr>
          <a:xfrm flipV="1">
            <a:off x="1596526" y="3505721"/>
            <a:ext cx="237" cy="30971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A085ED47-6817-4CA1-A38E-4F5DDD2EF1C2}"/>
              </a:ext>
            </a:extLst>
          </p:cNvPr>
          <p:cNvSpPr txBox="1"/>
          <p:nvPr/>
        </p:nvSpPr>
        <p:spPr>
          <a:xfrm>
            <a:off x="9063348" y="5400291"/>
            <a:ext cx="1173719" cy="36933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Bus. Court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3B5CCD2-555B-4DB0-A2CB-8F23BA7AE918}"/>
              </a:ext>
            </a:extLst>
          </p:cNvPr>
          <p:cNvSpPr txBox="1"/>
          <p:nvPr/>
        </p:nvSpPr>
        <p:spPr>
          <a:xfrm>
            <a:off x="9063348" y="4918598"/>
            <a:ext cx="1611660" cy="36933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Mass Lit. Panel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6FE171BA-C934-40F6-93B5-0B7CDDBB172B}"/>
              </a:ext>
            </a:extLst>
          </p:cNvPr>
          <p:cNvCxnSpPr>
            <a:cxnSpLocks/>
          </p:cNvCxnSpPr>
          <p:nvPr/>
        </p:nvCxnSpPr>
        <p:spPr>
          <a:xfrm>
            <a:off x="2677856" y="2090864"/>
            <a:ext cx="1609136" cy="148477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847239AB-B0EC-4EEE-B8A6-179653A42AE8}"/>
              </a:ext>
            </a:extLst>
          </p:cNvPr>
          <p:cNvCxnSpPr>
            <a:cxnSpLocks/>
          </p:cNvCxnSpPr>
          <p:nvPr/>
        </p:nvCxnSpPr>
        <p:spPr>
          <a:xfrm>
            <a:off x="2663087" y="1768398"/>
            <a:ext cx="1867548" cy="672329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0BFABF5-E122-47E2-8C46-3CE5ED5A7051}"/>
              </a:ext>
            </a:extLst>
          </p:cNvPr>
          <p:cNvCxnSpPr>
            <a:cxnSpLocks/>
            <a:endCxn id="80" idx="1"/>
          </p:cNvCxnSpPr>
          <p:nvPr/>
        </p:nvCxnSpPr>
        <p:spPr>
          <a:xfrm>
            <a:off x="5497275" y="4498964"/>
            <a:ext cx="3566073" cy="1085993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A8ADEF90-0727-411E-8A5A-666AE6278C33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3662998" y="843722"/>
            <a:ext cx="1042083" cy="8804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6B4ACDFC-6772-439B-9A65-7B0A76ED0610}"/>
              </a:ext>
            </a:extLst>
          </p:cNvPr>
          <p:cNvCxnSpPr>
            <a:cxnSpLocks/>
          </p:cNvCxnSpPr>
          <p:nvPr/>
        </p:nvCxnSpPr>
        <p:spPr>
          <a:xfrm flipH="1" flipV="1">
            <a:off x="4274548" y="2033482"/>
            <a:ext cx="12446" cy="1512847"/>
          </a:xfrm>
          <a:prstGeom prst="straightConnector1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E97D3D6E-3599-467E-BE02-120D24BF5304}"/>
              </a:ext>
            </a:extLst>
          </p:cNvPr>
          <p:cNvCxnSpPr>
            <a:cxnSpLocks/>
          </p:cNvCxnSpPr>
          <p:nvPr/>
        </p:nvCxnSpPr>
        <p:spPr>
          <a:xfrm flipV="1">
            <a:off x="4252640" y="1362769"/>
            <a:ext cx="1620840" cy="6950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750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29000">
              <a:schemeClr val="accent5">
                <a:lumMod val="40000"/>
                <a:lumOff val="60000"/>
              </a:schemeClr>
            </a:gs>
            <a:gs pos="62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ctrTitle"/>
          </p:nvPr>
        </p:nvSpPr>
        <p:spPr>
          <a:xfrm>
            <a:off x="771896" y="289644"/>
            <a:ext cx="10592790" cy="385010"/>
          </a:xfrm>
        </p:spPr>
        <p:txBody>
          <a:bodyPr anchor="t" anchorCtr="0">
            <a:noAutofit/>
          </a:bodyPr>
          <a:lstStyle/>
          <a:p>
            <a:r>
              <a:rPr lang="en-US" sz="2800" b="1" dirty="0"/>
              <a:t>Judicial Branch at a Glance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1589710" y="1317026"/>
            <a:ext cx="4632960" cy="47325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800"/>
              </a:spcAft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1,473 employees (FY2021 close)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Magistrate Courts - 450 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Probation - 383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Circuit Courts - 298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 Courts - 141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Administration - 101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Supreme Court - 62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Grant Funded - 38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25277" y="1317026"/>
            <a:ext cx="4572000" cy="4343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800"/>
              </a:spcAft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Specialized Courts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Courts</a:t>
            </a:r>
          </a:p>
          <a:p>
            <a:pPr lvl="1">
              <a:spcAft>
                <a:spcPts val="120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Adult Drug Courts</a:t>
            </a:r>
          </a:p>
          <a:p>
            <a:pPr lvl="1">
              <a:spcAft>
                <a:spcPts val="120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Juvenile Drug Courts</a:t>
            </a:r>
          </a:p>
          <a:p>
            <a:pPr lvl="1">
              <a:spcAft>
                <a:spcPts val="120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Veterans Treatment Courts</a:t>
            </a:r>
          </a:p>
          <a:p>
            <a:pPr lvl="1">
              <a:spcAft>
                <a:spcPts val="120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 Treatment Courts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 Litigation Panel</a:t>
            </a:r>
          </a:p>
          <a:p>
            <a:pPr>
              <a:spcAft>
                <a:spcPts val="18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Court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53192" y="6345625"/>
            <a:ext cx="1760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 3 OF 13</a:t>
            </a:r>
          </a:p>
        </p:txBody>
      </p:sp>
    </p:spTree>
    <p:extLst>
      <p:ext uri="{BB962C8B-B14F-4D97-AF65-F5344CB8AC3E}">
        <p14:creationId xmlns:p14="http://schemas.microsoft.com/office/powerpoint/2010/main" val="2507969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29000">
              <a:schemeClr val="accent5">
                <a:lumMod val="40000"/>
                <a:lumOff val="60000"/>
              </a:schemeClr>
            </a:gs>
            <a:gs pos="62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5021" y="289644"/>
            <a:ext cx="10592790" cy="385010"/>
          </a:xfrm>
        </p:spPr>
        <p:txBody>
          <a:bodyPr anchor="ctr">
            <a:noAutofit/>
          </a:bodyPr>
          <a:lstStyle/>
          <a:p>
            <a:r>
              <a:rPr lang="en-US" sz="2800" b="1" dirty="0"/>
              <a:t>Supreme Court Fiscal Year 2023 Budget Request </a:t>
            </a:r>
            <a:br>
              <a:rPr lang="en-US" sz="2800" b="1" dirty="0"/>
            </a:br>
            <a:r>
              <a:rPr lang="en-US" sz="2800" b="1" dirty="0"/>
              <a:t>Court Administration Employees (123)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53192" y="6345625"/>
            <a:ext cx="1760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 4 OF 13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1349822"/>
              </p:ext>
            </p:extLst>
          </p:nvPr>
        </p:nvGraphicFramePr>
        <p:xfrm>
          <a:off x="1669773" y="1033669"/>
          <a:ext cx="9565420" cy="4858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60342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29000">
              <a:schemeClr val="accent5">
                <a:lumMod val="40000"/>
                <a:lumOff val="60000"/>
              </a:schemeClr>
            </a:gs>
            <a:gs pos="62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896" y="289643"/>
            <a:ext cx="10592790" cy="824781"/>
          </a:xfrm>
        </p:spPr>
        <p:txBody>
          <a:bodyPr anchor="ctr">
            <a:noAutofit/>
          </a:bodyPr>
          <a:lstStyle/>
          <a:p>
            <a:r>
              <a:rPr lang="en-US" sz="2800" b="1" dirty="0"/>
              <a:t>Supreme Court of Appeals</a:t>
            </a:r>
            <a:br>
              <a:rPr lang="en-US" sz="2800" b="1" dirty="0"/>
            </a:br>
            <a:r>
              <a:rPr lang="en-US" sz="2800" b="1" dirty="0"/>
              <a:t>Appropriation Request History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A1F071-5AA6-4CE8-9033-E3C0106C441A}"/>
              </a:ext>
            </a:extLst>
          </p:cNvPr>
          <p:cNvSpPr txBox="1"/>
          <p:nvPr/>
        </p:nvSpPr>
        <p:spPr>
          <a:xfrm>
            <a:off x="1241731" y="4872942"/>
            <a:ext cx="96526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 fontAlgn="b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*The FY 2020 budget request was voluntarily reduced by $10 million.  Sufficient reappropriated funds were available to meet spending needs in FY 2020.</a:t>
            </a:r>
          </a:p>
          <a:p>
            <a:pPr marL="173038" indent="-173038" fontAlgn="b"/>
            <a:r>
              <a:rPr lang="en-US" i="1" dirty="0">
                <a:cs typeface="Times New Roman" panose="02020603050405020304" pitchFamily="18" charset="0"/>
              </a:rPr>
              <a:t>**</a:t>
            </a:r>
            <a:r>
              <a:rPr lang="en-US" dirty="0">
                <a:cs typeface="Times New Roman" panose="02020603050405020304" pitchFamily="18" charset="0"/>
              </a:rPr>
              <a:t>The </a:t>
            </a:r>
            <a:r>
              <a:rPr lang="en-US" sz="1800" dirty="0"/>
              <a:t>FY 2021 expenditures were $131.2 million prior to CARES Act reimbursement of $11.4 million.  </a:t>
            </a:r>
          </a:p>
          <a:p>
            <a:pPr marL="173038" indent="-173038" fontAlgn="b"/>
            <a:endParaRPr lang="en-US" i="1" dirty="0"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53192" y="6345625"/>
            <a:ext cx="1760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 5 OF 13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96C33B3-0E96-40C4-9609-4CCCE1AE1A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635994"/>
              </p:ext>
            </p:extLst>
          </p:nvPr>
        </p:nvGraphicFramePr>
        <p:xfrm>
          <a:off x="1285276" y="1315805"/>
          <a:ext cx="9566030" cy="33557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6927">
                  <a:extLst>
                    <a:ext uri="{9D8B030D-6E8A-4147-A177-3AD203B41FA5}">
                      <a16:colId xmlns:a16="http://schemas.microsoft.com/office/drawing/2014/main" val="1017983455"/>
                    </a:ext>
                  </a:extLst>
                </a:gridCol>
                <a:gridCol w="1913306">
                  <a:extLst>
                    <a:ext uri="{9D8B030D-6E8A-4147-A177-3AD203B41FA5}">
                      <a16:colId xmlns:a16="http://schemas.microsoft.com/office/drawing/2014/main" val="2595480962"/>
                    </a:ext>
                  </a:extLst>
                </a:gridCol>
                <a:gridCol w="1948336">
                  <a:extLst>
                    <a:ext uri="{9D8B030D-6E8A-4147-A177-3AD203B41FA5}">
                      <a16:colId xmlns:a16="http://schemas.microsoft.com/office/drawing/2014/main" val="101660502"/>
                    </a:ext>
                  </a:extLst>
                </a:gridCol>
                <a:gridCol w="1924046">
                  <a:extLst>
                    <a:ext uri="{9D8B030D-6E8A-4147-A177-3AD203B41FA5}">
                      <a16:colId xmlns:a16="http://schemas.microsoft.com/office/drawing/2014/main" val="1113237396"/>
                    </a:ext>
                  </a:extLst>
                </a:gridCol>
                <a:gridCol w="406488">
                  <a:extLst>
                    <a:ext uri="{9D8B030D-6E8A-4147-A177-3AD203B41FA5}">
                      <a16:colId xmlns:a16="http://schemas.microsoft.com/office/drawing/2014/main" val="4158261630"/>
                    </a:ext>
                  </a:extLst>
                </a:gridCol>
                <a:gridCol w="1686927">
                  <a:extLst>
                    <a:ext uri="{9D8B030D-6E8A-4147-A177-3AD203B41FA5}">
                      <a16:colId xmlns:a16="http://schemas.microsoft.com/office/drawing/2014/main" val="2593445830"/>
                    </a:ext>
                  </a:extLst>
                </a:gridCol>
              </a:tblGrid>
              <a:tr h="684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sng" strike="noStrike" dirty="0">
                          <a:effectLst/>
                          <a:latin typeface="+mn-lt"/>
                        </a:rPr>
                        <a:t>Fiscal Year</a:t>
                      </a:r>
                      <a:endParaRPr lang="en-US" sz="1600" b="1" i="1" u="sng" strike="noStrike" dirty="0">
                        <a:effectLst/>
                        <a:latin typeface="+mn-lt"/>
                      </a:endParaRPr>
                    </a:p>
                  </a:txBody>
                  <a:tcPr marL="45720" marR="45720" marT="9525" marB="91440" anchor="ctr">
                    <a:lnT w="12700" cap="flat" cmpd="sng" algn="ctr">
                      <a:solidFill>
                        <a:srgbClr val="63778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778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0D6DE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sng" strike="noStrike" dirty="0">
                          <a:effectLst/>
                          <a:latin typeface="+mn-lt"/>
                        </a:rPr>
                        <a:t>Personal Services &amp; Employee Benefits</a:t>
                      </a:r>
                      <a:endParaRPr lang="en-US" sz="1600" b="1" i="1" u="sng" strike="noStrike" dirty="0">
                        <a:effectLst/>
                        <a:latin typeface="+mn-lt"/>
                      </a:endParaRPr>
                    </a:p>
                  </a:txBody>
                  <a:tcPr marL="45720" marR="45720" marT="9525" marB="91440" anchor="ctr">
                    <a:lnT w="12700" cap="flat" cmpd="sng" algn="ctr">
                      <a:solidFill>
                        <a:srgbClr val="63778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778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0D6DE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sng" strike="noStrike" dirty="0">
                          <a:effectLst/>
                          <a:latin typeface="+mn-lt"/>
                        </a:rPr>
                        <a:t>Other Expenses</a:t>
                      </a:r>
                      <a:endParaRPr lang="en-US" sz="1600" b="1" i="1" u="sng" strike="noStrike" dirty="0">
                        <a:effectLst/>
                        <a:latin typeface="+mn-lt"/>
                      </a:endParaRPr>
                    </a:p>
                  </a:txBody>
                  <a:tcPr marL="45720" marR="45720" marT="9525" marB="91440" anchor="ctr">
                    <a:lnT w="12700" cap="flat" cmpd="sng" algn="ctr">
                      <a:solidFill>
                        <a:srgbClr val="63778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778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0D6DE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sng" strike="noStrike" dirty="0">
                          <a:effectLst/>
                          <a:latin typeface="+mn-lt"/>
                        </a:rPr>
                        <a:t>Total</a:t>
                      </a:r>
                      <a:endParaRPr lang="en-US" sz="1600" b="1" i="1" u="sng" strike="noStrike" dirty="0">
                        <a:effectLst/>
                        <a:latin typeface="+mn-lt"/>
                      </a:endParaRPr>
                    </a:p>
                  </a:txBody>
                  <a:tcPr marL="45720" marR="45720" marT="9525" marB="91440" anchor="ctr">
                    <a:lnT w="12700" cap="flat" cmpd="sng" algn="ctr">
                      <a:solidFill>
                        <a:srgbClr val="63778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778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0D6DE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1" i="1" u="sng" strike="noStrike" dirty="0">
                        <a:effectLst/>
                        <a:latin typeface="+mn-lt"/>
                      </a:endParaRPr>
                    </a:p>
                  </a:txBody>
                  <a:tcPr marL="45720" marR="45720" marT="9525" marB="91440" anchor="ctr">
                    <a:lnT w="12700" cap="flat" cmpd="sng" algn="ctr">
                      <a:solidFill>
                        <a:srgbClr val="63778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778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0D6DE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sng" strike="noStrike" dirty="0">
                          <a:effectLst/>
                          <a:latin typeface="+mn-lt"/>
                        </a:rPr>
                        <a:t>Enrolled Budget Bill</a:t>
                      </a:r>
                      <a:endParaRPr lang="en-US" sz="1600" b="1" i="1" u="sng" strike="noStrike" dirty="0">
                        <a:effectLst/>
                        <a:latin typeface="+mn-lt"/>
                      </a:endParaRPr>
                    </a:p>
                  </a:txBody>
                  <a:tcPr marL="45720" marR="45720" marT="9525" marB="91440" anchor="ctr">
                    <a:lnT w="12700" cap="flat" cmpd="sng" algn="ctr">
                      <a:solidFill>
                        <a:srgbClr val="63778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778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0D6DE">
                        <a:alpha val="4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963757"/>
                  </a:ext>
                </a:extLst>
              </a:tr>
              <a:tr h="4452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2018</a:t>
                      </a:r>
                      <a:endParaRPr lang="en-US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marT="9525" marB="91440" anchor="ctr">
                    <a:lnT w="12700" cap="flat" cmpd="sng" algn="ctr">
                      <a:solidFill>
                        <a:srgbClr val="63778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778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$  101,924,358 </a:t>
                      </a:r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marT="9525" marB="91440" anchor="ctr">
                    <a:lnT w="12700" cap="flat" cmpd="sng" algn="ctr">
                      <a:solidFill>
                        <a:srgbClr val="63778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778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$  39,835,321</a:t>
                      </a:r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marT="9525" marB="91440" anchor="ctr">
                    <a:lnT w="12700" cap="flat" cmpd="sng" algn="ctr">
                      <a:solidFill>
                        <a:srgbClr val="63778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778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 $  141,759,670 </a:t>
                      </a:r>
                      <a:endParaRPr lang="en-US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marT="9525" marB="91440" anchor="ctr">
                    <a:lnT w="12700" cap="flat" cmpd="sng" algn="ctr">
                      <a:solidFill>
                        <a:srgbClr val="63778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778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marT="9525" marB="91440" anchor="ctr">
                    <a:lnT w="12700" cap="flat" cmpd="sng" algn="ctr">
                      <a:solidFill>
                        <a:srgbClr val="63778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778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SB 1013</a:t>
                      </a:r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marT="9525" marB="91440" anchor="ctr">
                    <a:lnT w="12700" cap="flat" cmpd="sng" algn="ctr">
                      <a:solidFill>
                        <a:srgbClr val="63778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778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503303"/>
                  </a:ext>
                </a:extLst>
              </a:tr>
              <a:tr h="4452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2019</a:t>
                      </a:r>
                      <a:endParaRPr lang="en-US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marT="9525" marB="91440" anchor="ctr">
                    <a:lnT w="12700" cap="flat" cmpd="sng" algn="ctr">
                      <a:solidFill>
                        <a:srgbClr val="63778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778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0D6DE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$  102,856,258 </a:t>
                      </a:r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marT="9525" marB="91440" anchor="ctr">
                    <a:lnT w="12700" cap="flat" cmpd="sng" algn="ctr">
                      <a:solidFill>
                        <a:srgbClr val="63778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778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0D6DE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$  36,903,412</a:t>
                      </a:r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marT="9525" marB="91440" anchor="ctr">
                    <a:lnT w="12700" cap="flat" cmpd="sng" algn="ctr">
                      <a:solidFill>
                        <a:srgbClr val="63778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778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0D6DE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 $  139,759,670 </a:t>
                      </a:r>
                      <a:endParaRPr lang="en-US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marT="9525" marB="91440" anchor="ctr">
                    <a:lnT w="12700" cap="flat" cmpd="sng" algn="ctr">
                      <a:solidFill>
                        <a:srgbClr val="63778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778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0D6DE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marT="9525" marB="91440" anchor="ctr">
                    <a:lnT w="12700" cap="flat" cmpd="sng" algn="ctr">
                      <a:solidFill>
                        <a:srgbClr val="63778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778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0D6DE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SB 152</a:t>
                      </a:r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marT="9525" marB="91440" anchor="ctr">
                    <a:lnT w="12700" cap="flat" cmpd="sng" algn="ctr">
                      <a:solidFill>
                        <a:srgbClr val="63778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778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0D6DE">
                        <a:alpha val="4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917916"/>
                  </a:ext>
                </a:extLst>
              </a:tr>
              <a:tr h="4452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2020</a:t>
                      </a:r>
                      <a:endParaRPr lang="en-US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marT="9525" marB="91440" anchor="ctr">
                    <a:lnT w="12700" cap="flat" cmpd="sng" algn="ctr">
                      <a:solidFill>
                        <a:srgbClr val="63778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778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$  110,767,344 </a:t>
                      </a:r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marT="9525" marB="91440" anchor="ctr">
                    <a:lnT w="12700" cap="flat" cmpd="sng" algn="ctr">
                      <a:solidFill>
                        <a:srgbClr val="63778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778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$  13,555,000</a:t>
                      </a:r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marT="9525" marB="91440" anchor="ctr">
                    <a:lnT w="12700" cap="flat" cmpd="sng" algn="ctr">
                      <a:solidFill>
                        <a:srgbClr val="63778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778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 $  124,322,344 </a:t>
                      </a:r>
                      <a:endParaRPr lang="en-US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marT="9525" marB="91440" anchor="ctr">
                    <a:lnT w="12700" cap="flat" cmpd="sng" algn="ctr">
                      <a:solidFill>
                        <a:srgbClr val="63778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778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 * </a:t>
                      </a:r>
                      <a:endParaRPr lang="en-US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marT="9525" marB="91440" anchor="ctr">
                    <a:lnT w="12700" cap="flat" cmpd="sng" algn="ctr">
                      <a:solidFill>
                        <a:srgbClr val="63778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778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HB 2020</a:t>
                      </a:r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marT="9525" marB="91440" anchor="ctr">
                    <a:lnT w="12700" cap="flat" cmpd="sng" algn="ctr">
                      <a:solidFill>
                        <a:srgbClr val="63778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778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7155779"/>
                  </a:ext>
                </a:extLst>
              </a:tr>
              <a:tr h="4452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2021</a:t>
                      </a:r>
                      <a:endParaRPr lang="en-US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marT="9525" marB="91440" anchor="ctr">
                    <a:lnT w="12700" cap="flat" cmpd="sng" algn="ctr">
                      <a:solidFill>
                        <a:srgbClr val="63778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778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0D6DE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$  111,440,000 </a:t>
                      </a:r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marT="9525" marB="91440" anchor="ctr">
                    <a:lnT w="12700" cap="flat" cmpd="sng" algn="ctr">
                      <a:solidFill>
                        <a:srgbClr val="63778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778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0D6DE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$  24,060,000</a:t>
                      </a:r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marT="9525" marB="91440" anchor="ctr">
                    <a:lnT w="12700" cap="flat" cmpd="sng" algn="ctr">
                      <a:solidFill>
                        <a:srgbClr val="63778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778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0D6DE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 $  135,499,000 </a:t>
                      </a:r>
                      <a:endParaRPr lang="en-US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marT="9525" marB="91440" anchor="ctr">
                    <a:lnT w="12700" cap="flat" cmpd="sng" algn="ctr">
                      <a:solidFill>
                        <a:srgbClr val="63778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778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0D6DE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**</a:t>
                      </a:r>
                    </a:p>
                  </a:txBody>
                  <a:tcPr marL="45720" marR="45720" marT="9525" marB="91440" anchor="ctr">
                    <a:lnT w="12700" cap="flat" cmpd="sng" algn="ctr">
                      <a:solidFill>
                        <a:srgbClr val="63778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778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0D6DE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SB150 </a:t>
                      </a:r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marT="9525" marB="91440" anchor="ctr">
                    <a:lnT w="12700" cap="flat" cmpd="sng" algn="ctr">
                      <a:solidFill>
                        <a:srgbClr val="63778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778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0D6DE">
                        <a:alpha val="4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5855262"/>
                  </a:ext>
                </a:extLst>
              </a:tr>
              <a:tr h="4452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2022</a:t>
                      </a:r>
                      <a:endParaRPr lang="en-US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marT="9525" marB="91440" anchor="ctr">
                    <a:lnT w="12700" cap="flat" cmpd="sng" algn="ctr">
                      <a:solidFill>
                        <a:srgbClr val="63778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778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$  115,126,000</a:t>
                      </a:r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marT="9525" marB="91440" anchor="ctr">
                    <a:lnT w="12700" cap="flat" cmpd="sng" algn="ctr">
                      <a:solidFill>
                        <a:srgbClr val="63778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778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$  23,837,000</a:t>
                      </a:r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marT="9525" marB="91440" anchor="ctr">
                    <a:lnT w="12700" cap="flat" cmpd="sng" algn="ctr">
                      <a:solidFill>
                        <a:srgbClr val="63778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778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 $  138,963,000 </a:t>
                      </a:r>
                      <a:endParaRPr lang="en-US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marT="9525" marB="91440" anchor="ctr">
                    <a:lnT w="12700" cap="flat" cmpd="sng" algn="ctr">
                      <a:solidFill>
                        <a:srgbClr val="63778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778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marT="9525" marB="91440" anchor="ctr">
                    <a:lnT w="12700" cap="flat" cmpd="sng" algn="ctr">
                      <a:solidFill>
                        <a:srgbClr val="63778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778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HB 2022</a:t>
                      </a:r>
                    </a:p>
                  </a:txBody>
                  <a:tcPr marL="45720" marR="45720" marT="9525" marB="91440" anchor="ctr">
                    <a:lnT w="12700" cap="flat" cmpd="sng" algn="ctr">
                      <a:solidFill>
                        <a:srgbClr val="63778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778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7839031"/>
                  </a:ext>
                </a:extLst>
              </a:tr>
              <a:tr h="4452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45720" marR="45720" marT="9525" marB="91440" anchor="ctr">
                    <a:lnT w="12700" cap="flat" cmpd="sng" algn="ctr">
                      <a:solidFill>
                        <a:srgbClr val="63778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778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0D6DE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$  120,611,275</a:t>
                      </a:r>
                    </a:p>
                  </a:txBody>
                  <a:tcPr marL="45720" marR="45720" marT="9525" marB="91440" anchor="ctr">
                    <a:lnT w="12700" cap="flat" cmpd="sng" algn="ctr">
                      <a:solidFill>
                        <a:srgbClr val="63778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778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0D6DE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$  25,706,751</a:t>
                      </a:r>
                    </a:p>
                  </a:txBody>
                  <a:tcPr marL="45720" marR="45720" marT="9525" marB="91440" anchor="ctr">
                    <a:lnT w="12700" cap="flat" cmpd="sng" algn="ctr">
                      <a:solidFill>
                        <a:srgbClr val="63778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778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0D6DE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$  146,318,026</a:t>
                      </a:r>
                    </a:p>
                  </a:txBody>
                  <a:tcPr marL="45720" marR="45720" marT="9525" marB="91440" anchor="ctr">
                    <a:lnT w="12700" cap="flat" cmpd="sng" algn="ctr">
                      <a:solidFill>
                        <a:srgbClr val="63778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778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0D6DE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marT="9525" marB="91440" anchor="ctr">
                    <a:lnT w="12700" cap="flat" cmpd="sng" algn="ctr">
                      <a:solidFill>
                        <a:srgbClr val="63778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778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0D6DE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marT="9525" marB="91440" anchor="ctr">
                    <a:lnT w="12700" cap="flat" cmpd="sng" algn="ctr">
                      <a:solidFill>
                        <a:srgbClr val="63778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778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0D6DE">
                        <a:alpha val="4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838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999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29000">
              <a:schemeClr val="accent5">
                <a:lumMod val="40000"/>
                <a:lumOff val="60000"/>
              </a:schemeClr>
            </a:gs>
            <a:gs pos="62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C9607DC-C910-4FAA-A67A-8778162ABFC5}"/>
              </a:ext>
            </a:extLst>
          </p:cNvPr>
          <p:cNvSpPr txBox="1">
            <a:spLocks/>
          </p:cNvSpPr>
          <p:nvPr/>
        </p:nvSpPr>
        <p:spPr>
          <a:xfrm>
            <a:off x="1524000" y="123811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Fiscal Year 2023</a:t>
            </a:r>
            <a:br>
              <a:rPr lang="en-US" dirty="0"/>
            </a:br>
            <a:r>
              <a:rPr lang="en-US" dirty="0"/>
              <a:t>Appropriation Request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53192" y="6345625"/>
            <a:ext cx="1760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 6 OF 13</a:t>
            </a:r>
          </a:p>
        </p:txBody>
      </p:sp>
    </p:spTree>
    <p:extLst>
      <p:ext uri="{BB962C8B-B14F-4D97-AF65-F5344CB8AC3E}">
        <p14:creationId xmlns:p14="http://schemas.microsoft.com/office/powerpoint/2010/main" val="3139180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29000">
              <a:schemeClr val="accent5">
                <a:lumMod val="40000"/>
                <a:lumOff val="60000"/>
              </a:schemeClr>
            </a:gs>
            <a:gs pos="62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896" y="277118"/>
            <a:ext cx="10592790" cy="385010"/>
          </a:xfrm>
        </p:spPr>
        <p:txBody>
          <a:bodyPr anchor="ctr">
            <a:noAutofit/>
          </a:bodyPr>
          <a:lstStyle/>
          <a:p>
            <a:br>
              <a:rPr lang="en-US" sz="2400" b="1" dirty="0"/>
            </a:br>
            <a:r>
              <a:rPr lang="en-US" sz="2800" b="1" dirty="0"/>
              <a:t>Supreme Court Fiscal Year 2023 </a:t>
            </a:r>
            <a:br>
              <a:rPr lang="en-US" sz="2800" b="1" dirty="0"/>
            </a:br>
            <a:r>
              <a:rPr lang="en-US" sz="2800" b="1" dirty="0"/>
              <a:t>Personal Services &amp; Benefits: 82.4% of Judicial Branch Budget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53192" y="6345625"/>
            <a:ext cx="1760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 7 OF 13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0BC7251-BE53-45C0-B7D7-D7E7F6A3A7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8012029"/>
              </p:ext>
            </p:extLst>
          </p:nvPr>
        </p:nvGraphicFramePr>
        <p:xfrm>
          <a:off x="40298" y="1184398"/>
          <a:ext cx="12111403" cy="4489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24068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29000">
              <a:schemeClr val="accent5">
                <a:lumMod val="40000"/>
                <a:lumOff val="60000"/>
              </a:schemeClr>
            </a:gs>
            <a:gs pos="62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91" y="338523"/>
            <a:ext cx="10592790" cy="385010"/>
          </a:xfrm>
        </p:spPr>
        <p:txBody>
          <a:bodyPr anchor="ctr">
            <a:noAutofit/>
          </a:bodyPr>
          <a:lstStyle/>
          <a:p>
            <a:r>
              <a:rPr lang="en-US" sz="2800" b="1" dirty="0"/>
              <a:t>Supreme Court Fiscal Year 2023</a:t>
            </a:r>
            <a:br>
              <a:rPr lang="en-US" sz="2800" b="1" dirty="0"/>
            </a:br>
            <a:r>
              <a:rPr lang="en-US" sz="2800" b="1" dirty="0"/>
              <a:t>General Revenue Appropriation Request $146.3M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53192" y="6345625"/>
            <a:ext cx="1760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 8 OF 13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894422"/>
              </p:ext>
            </p:extLst>
          </p:nvPr>
        </p:nvGraphicFramePr>
        <p:xfrm>
          <a:off x="1611313" y="723533"/>
          <a:ext cx="8868506" cy="5862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13E53E4-558A-439C-ACD3-092A81D39842}"/>
              </a:ext>
            </a:extLst>
          </p:cNvPr>
          <p:cNvSpPr txBox="1"/>
          <p:nvPr/>
        </p:nvSpPr>
        <p:spPr>
          <a:xfrm>
            <a:off x="231457" y="2668187"/>
            <a:ext cx="343866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dk1"/>
                </a:solidFill>
              </a:rPr>
              <a:t>Administrative costs include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b="1" dirty="0">
                <a:solidFill>
                  <a:schemeClr val="dk1"/>
                </a:solidFill>
              </a:rPr>
              <a:t>personal services costs for AO staff.</a:t>
            </a:r>
            <a:endParaRPr lang="en-US" sz="1600" dirty="0">
              <a:solidFill>
                <a:schemeClr val="dk1"/>
              </a:solidFill>
            </a:endParaRPr>
          </a:p>
          <a:p>
            <a:endParaRPr lang="en-US" sz="1600" b="1" dirty="0">
              <a:solidFill>
                <a:schemeClr val="dk1"/>
              </a:solidFill>
            </a:endParaRPr>
          </a:p>
          <a:p>
            <a:r>
              <a:rPr lang="en-US" sz="1600" b="1" dirty="0">
                <a:solidFill>
                  <a:schemeClr val="dk1"/>
                </a:solidFill>
              </a:rPr>
              <a:t>Also, costs not directly allocated to other areas such as</a:t>
            </a:r>
            <a:endParaRPr lang="en-US" sz="1600" dirty="0">
              <a:solidFill>
                <a:schemeClr val="dk1"/>
              </a:solidFill>
            </a:endParaRPr>
          </a:p>
          <a:p>
            <a:pPr lvl="0"/>
            <a:r>
              <a:rPr lang="en-US" sz="1600" b="1" dirty="0">
                <a:solidFill>
                  <a:schemeClr val="dk1"/>
                </a:solidFill>
              </a:rPr>
              <a:t>1.  BRIM Premium</a:t>
            </a:r>
            <a:endParaRPr lang="en-US" sz="1600" dirty="0">
              <a:solidFill>
                <a:schemeClr val="dk1"/>
              </a:solidFill>
            </a:endParaRPr>
          </a:p>
          <a:p>
            <a:pPr lvl="0"/>
            <a:r>
              <a:rPr lang="en-US" sz="1600" b="1" dirty="0">
                <a:solidFill>
                  <a:schemeClr val="dk1"/>
                </a:solidFill>
              </a:rPr>
              <a:t>2.  Workers’ Comp Premium</a:t>
            </a:r>
            <a:endParaRPr lang="en-US" sz="1600" dirty="0">
              <a:solidFill>
                <a:schemeClr val="dk1"/>
              </a:solidFill>
            </a:endParaRPr>
          </a:p>
          <a:p>
            <a:pPr lvl="0"/>
            <a:r>
              <a:rPr lang="en-US" sz="1600" b="1" dirty="0">
                <a:solidFill>
                  <a:schemeClr val="dk1"/>
                </a:solidFill>
              </a:rPr>
              <a:t>3.  Judicial Retirement Contribution</a:t>
            </a:r>
            <a:endParaRPr lang="en-US" sz="1600" dirty="0">
              <a:solidFill>
                <a:schemeClr val="dk1"/>
              </a:solidFill>
            </a:endParaRPr>
          </a:p>
          <a:p>
            <a:pPr lvl="0"/>
            <a:r>
              <a:rPr lang="en-US" sz="1600" b="1" dirty="0">
                <a:solidFill>
                  <a:schemeClr val="dk1"/>
                </a:solidFill>
              </a:rPr>
              <a:t>4.  </a:t>
            </a:r>
            <a:r>
              <a:rPr lang="en-US" sz="1600" b="1" dirty="0" err="1">
                <a:solidFill>
                  <a:schemeClr val="dk1"/>
                </a:solidFill>
              </a:rPr>
              <a:t>wvOASIS</a:t>
            </a:r>
            <a:r>
              <a:rPr lang="en-US" sz="1600" b="1" dirty="0">
                <a:solidFill>
                  <a:schemeClr val="dk1"/>
                </a:solidFill>
              </a:rPr>
              <a:t> User Fee</a:t>
            </a:r>
            <a:endParaRPr lang="en-US" sz="1600" dirty="0">
              <a:solidFill>
                <a:schemeClr val="dk1"/>
              </a:solidFill>
            </a:endParaRPr>
          </a:p>
          <a:p>
            <a:pPr lvl="0"/>
            <a:r>
              <a:rPr lang="en-US" sz="1600" b="1" dirty="0">
                <a:solidFill>
                  <a:schemeClr val="dk1"/>
                </a:solidFill>
              </a:rPr>
              <a:t>5.  Software Licenses</a:t>
            </a:r>
          </a:p>
          <a:p>
            <a:pPr lvl="0"/>
            <a:r>
              <a:rPr lang="en-US" sz="1600" b="1" dirty="0">
                <a:solidFill>
                  <a:schemeClr val="dk1"/>
                </a:solidFill>
              </a:rPr>
              <a:t>6.  Law Library Purchases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19719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DA1CB2-751D-4CF2-AC43-24D5C56F43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530" t="33327" r="49325" b="7096"/>
          <a:stretch/>
        </p:blipFill>
        <p:spPr>
          <a:xfrm>
            <a:off x="1391477" y="151076"/>
            <a:ext cx="8584091" cy="59396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7A77A5-2B85-44D7-87A5-669724F5B9B5}"/>
              </a:ext>
            </a:extLst>
          </p:cNvPr>
          <p:cNvSpPr txBox="1"/>
          <p:nvPr/>
        </p:nvSpPr>
        <p:spPr>
          <a:xfrm>
            <a:off x="9253192" y="6345625"/>
            <a:ext cx="1760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 9 OF 13</a:t>
            </a:r>
          </a:p>
        </p:txBody>
      </p:sp>
    </p:spTree>
    <p:extLst>
      <p:ext uri="{BB962C8B-B14F-4D97-AF65-F5344CB8AC3E}">
        <p14:creationId xmlns:p14="http://schemas.microsoft.com/office/powerpoint/2010/main" val="2365137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6887</TotalTime>
  <Words>636</Words>
  <Application>Microsoft Office PowerPoint</Application>
  <PresentationFormat>Widescreen</PresentationFormat>
  <Paragraphs>152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Supreme Court of Appeals of West Virginia Fiscal Year 2023 Budget Presentation</vt:lpstr>
      <vt:lpstr>PowerPoint Presentation</vt:lpstr>
      <vt:lpstr>Judicial Branch at a Glance</vt:lpstr>
      <vt:lpstr>Supreme Court Fiscal Year 2023 Budget Request  Court Administration Employees (123)</vt:lpstr>
      <vt:lpstr>Supreme Court of Appeals Appropriation Request History</vt:lpstr>
      <vt:lpstr>PowerPoint Presentation</vt:lpstr>
      <vt:lpstr> Supreme Court Fiscal Year 2023  Personal Services &amp; Benefits: 82.4% of Judicial Branch Budget</vt:lpstr>
      <vt:lpstr>Supreme Court Fiscal Year 2023 General Revenue Appropriation Request $146.3M</vt:lpstr>
      <vt:lpstr>PowerPoint Presentation</vt:lpstr>
      <vt:lpstr>Supreme Court Fiscal Year 2023 Increase</vt:lpstr>
      <vt:lpstr>Intermediate Court of Appeals Budget Update</vt:lpstr>
      <vt:lpstr>Intermediate Court of Appeals Status Update</vt:lpstr>
      <vt:lpstr>Supreme Court of Appeals of West Virginia Fiscal Year 2023 Budget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CourtPLUS &amp; E-File Status and Implementation Schedule (as of December 2018)</dc:title>
  <dc:creator>Tillery, Pat</dc:creator>
  <cp:lastModifiedBy>Loftus, Sarah</cp:lastModifiedBy>
  <cp:revision>445</cp:revision>
  <cp:lastPrinted>2021-12-29T17:36:37Z</cp:lastPrinted>
  <dcterms:created xsi:type="dcterms:W3CDTF">2018-12-27T00:07:43Z</dcterms:created>
  <dcterms:modified xsi:type="dcterms:W3CDTF">2022-01-14T14:35:04Z</dcterms:modified>
</cp:coreProperties>
</file>